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4"/>
  </p:notesMasterIdLst>
  <p:sldIdLst>
    <p:sldId id="298" r:id="rId2"/>
    <p:sldId id="300" r:id="rId3"/>
    <p:sldId id="257" r:id="rId4"/>
    <p:sldId id="259" r:id="rId5"/>
    <p:sldId id="267" r:id="rId6"/>
    <p:sldId id="269" r:id="rId7"/>
    <p:sldId id="268" r:id="rId8"/>
    <p:sldId id="261" r:id="rId9"/>
    <p:sldId id="263" r:id="rId10"/>
    <p:sldId id="264" r:id="rId11"/>
    <p:sldId id="265" r:id="rId12"/>
    <p:sldId id="266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92" r:id="rId24"/>
    <p:sldId id="293" r:id="rId25"/>
    <p:sldId id="294" r:id="rId26"/>
    <p:sldId id="295" r:id="rId27"/>
    <p:sldId id="296" r:id="rId28"/>
    <p:sldId id="284" r:id="rId29"/>
    <p:sldId id="285" r:id="rId30"/>
    <p:sldId id="286" r:id="rId31"/>
    <p:sldId id="287" r:id="rId32"/>
    <p:sldId id="290" r:id="rId33"/>
  </p:sldIdLst>
  <p:sldSz cx="12192000" cy="6858000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E0E0B-299B-47DD-90C5-CF27D97112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BBA00974-8E6D-445C-9C42-57DD27B08902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1  การเตรียมเข้าสู่ระบบพิธีการศุลกากรนำเข้าอิเล็กทรอนิกส์</a:t>
          </a:r>
        </a:p>
      </dgm:t>
    </dgm:pt>
    <dgm:pt modelId="{CA82C3D0-0031-4025-B132-9847A3F615B6}" type="parTrans" cxnId="{38E50EAF-5F44-4213-8DA4-860E25C48607}">
      <dgm:prSet/>
      <dgm:spPr/>
      <dgm:t>
        <a:bodyPr/>
        <a:lstStyle/>
        <a:p>
          <a:endParaRPr lang="th-TH"/>
        </a:p>
      </dgm:t>
    </dgm:pt>
    <dgm:pt modelId="{4D029316-FB2C-4FA2-8157-F047C4B030C9}" type="sibTrans" cxnId="{38E50EAF-5F44-4213-8DA4-860E25C48607}">
      <dgm:prSet/>
      <dgm:spPr/>
      <dgm:t>
        <a:bodyPr/>
        <a:lstStyle/>
        <a:p>
          <a:endParaRPr lang="th-TH"/>
        </a:p>
      </dgm:t>
    </dgm:pt>
    <dgm:pt modelId="{7780B5BF-C1D2-4EFB-8A60-FF297B9EF157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2  การยื่นรายงานยานพาหนะเข้าและบัญชีสินค้า</a:t>
          </a:r>
        </a:p>
      </dgm:t>
    </dgm:pt>
    <dgm:pt modelId="{D6D790F8-FAAB-43DB-B719-31116DD73ABE}" type="parTrans" cxnId="{C00BE1E2-452A-40F0-98CD-8A13BABB295A}">
      <dgm:prSet/>
      <dgm:spPr/>
      <dgm:t>
        <a:bodyPr/>
        <a:lstStyle/>
        <a:p>
          <a:endParaRPr lang="th-TH"/>
        </a:p>
      </dgm:t>
    </dgm:pt>
    <dgm:pt modelId="{74C9AD53-E727-4588-BEF8-0748C7120C9A}" type="sibTrans" cxnId="{C00BE1E2-452A-40F0-98CD-8A13BABB295A}">
      <dgm:prSet/>
      <dgm:spPr/>
      <dgm:t>
        <a:bodyPr/>
        <a:lstStyle/>
        <a:p>
          <a:endParaRPr lang="th-TH"/>
        </a:p>
      </dgm:t>
    </dgm:pt>
    <dgm:pt modelId="{A9335FB5-8463-4107-8057-25881FFC1536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3 ระบบปฏิบัติพิธีการใบขนสินค้าขาเข้า (</a:t>
          </a:r>
          <a:r>
            <a:rPr lang="en-US" sz="2000" b="1" dirty="0">
              <a:solidFill>
                <a:srgbClr val="002060"/>
              </a:solidFill>
            </a:rPr>
            <a:t>e-Import)</a:t>
          </a:r>
          <a:endParaRPr lang="th-TH" sz="2000" b="1" dirty="0">
            <a:solidFill>
              <a:srgbClr val="002060"/>
            </a:solidFill>
          </a:endParaRPr>
        </a:p>
      </dgm:t>
    </dgm:pt>
    <dgm:pt modelId="{0EBDC8C1-E2B0-4EC9-AF60-0E585BB7EBEB}" type="parTrans" cxnId="{AFA6DF61-0045-4F74-8195-5E6765B715B2}">
      <dgm:prSet/>
      <dgm:spPr/>
      <dgm:t>
        <a:bodyPr/>
        <a:lstStyle/>
        <a:p>
          <a:endParaRPr lang="th-TH"/>
        </a:p>
      </dgm:t>
    </dgm:pt>
    <dgm:pt modelId="{D202AAB7-826D-4C40-BA23-F3E5B771DBD3}" type="sibTrans" cxnId="{AFA6DF61-0045-4F74-8195-5E6765B715B2}">
      <dgm:prSet/>
      <dgm:spPr/>
      <dgm:t>
        <a:bodyPr/>
        <a:lstStyle/>
        <a:p>
          <a:endParaRPr lang="th-TH"/>
        </a:p>
      </dgm:t>
    </dgm:pt>
    <dgm:pt modelId="{1DC7214C-30CF-47A2-85C3-5A2245FDD056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4 การรับชำระค่าภาษีอากรทางอิเล็กทรอนิกส์</a:t>
          </a:r>
        </a:p>
      </dgm:t>
    </dgm:pt>
    <dgm:pt modelId="{9ACE35F7-3FEC-49A7-9C29-E28970E6EDB9}" type="parTrans" cxnId="{7A989B0B-78C9-4FE2-88A1-8C13DE936193}">
      <dgm:prSet/>
      <dgm:spPr/>
      <dgm:t>
        <a:bodyPr/>
        <a:lstStyle/>
        <a:p>
          <a:endParaRPr lang="th-TH"/>
        </a:p>
      </dgm:t>
    </dgm:pt>
    <dgm:pt modelId="{E5D47C0C-9A40-480A-98EE-4DB9CFE72A1F}" type="sibTrans" cxnId="{7A989B0B-78C9-4FE2-88A1-8C13DE936193}">
      <dgm:prSet/>
      <dgm:spPr/>
      <dgm:t>
        <a:bodyPr/>
        <a:lstStyle/>
        <a:p>
          <a:endParaRPr lang="th-TH"/>
        </a:p>
      </dgm:t>
    </dgm:pt>
    <dgm:pt modelId="{AC7AA868-3343-45AC-B0D1-4FD65A8DA49B}" type="pres">
      <dgm:prSet presAssocID="{342E0E0B-299B-47DD-90C5-CF27D9711286}" presName="Name0" presStyleCnt="0">
        <dgm:presLayoutVars>
          <dgm:chMax val="7"/>
          <dgm:chPref val="7"/>
          <dgm:dir/>
        </dgm:presLayoutVars>
      </dgm:prSet>
      <dgm:spPr/>
    </dgm:pt>
    <dgm:pt modelId="{FCA07031-0033-4BEE-8703-41E9D286A98F}" type="pres">
      <dgm:prSet presAssocID="{342E0E0B-299B-47DD-90C5-CF27D9711286}" presName="Name1" presStyleCnt="0"/>
      <dgm:spPr/>
    </dgm:pt>
    <dgm:pt modelId="{6B3E933D-14B4-4445-9EBC-F51BE0C41E79}" type="pres">
      <dgm:prSet presAssocID="{342E0E0B-299B-47DD-90C5-CF27D9711286}" presName="cycle" presStyleCnt="0"/>
      <dgm:spPr/>
    </dgm:pt>
    <dgm:pt modelId="{FCE20FBE-29BD-49E6-9130-2CEEFDFBAF99}" type="pres">
      <dgm:prSet presAssocID="{342E0E0B-299B-47DD-90C5-CF27D9711286}" presName="srcNode" presStyleLbl="node1" presStyleIdx="0" presStyleCnt="4"/>
      <dgm:spPr/>
    </dgm:pt>
    <dgm:pt modelId="{47CD839A-1982-40D3-B1BD-995BA10FBC86}" type="pres">
      <dgm:prSet presAssocID="{342E0E0B-299B-47DD-90C5-CF27D9711286}" presName="conn" presStyleLbl="parChTrans1D2" presStyleIdx="0" presStyleCnt="1"/>
      <dgm:spPr/>
    </dgm:pt>
    <dgm:pt modelId="{1B902D7B-1EA1-423F-98ED-4D36818B6215}" type="pres">
      <dgm:prSet presAssocID="{342E0E0B-299B-47DD-90C5-CF27D9711286}" presName="extraNode" presStyleLbl="node1" presStyleIdx="0" presStyleCnt="4"/>
      <dgm:spPr/>
    </dgm:pt>
    <dgm:pt modelId="{A60B1617-4C6F-4B15-AFC1-EB730BF82851}" type="pres">
      <dgm:prSet presAssocID="{342E0E0B-299B-47DD-90C5-CF27D9711286}" presName="dstNode" presStyleLbl="node1" presStyleIdx="0" presStyleCnt="4"/>
      <dgm:spPr/>
    </dgm:pt>
    <dgm:pt modelId="{EB93006D-E38F-46C2-9E6C-5F96BE0DFEDF}" type="pres">
      <dgm:prSet presAssocID="{BBA00974-8E6D-445C-9C42-57DD27B08902}" presName="text_1" presStyleLbl="node1" presStyleIdx="0" presStyleCnt="4">
        <dgm:presLayoutVars>
          <dgm:bulletEnabled val="1"/>
        </dgm:presLayoutVars>
      </dgm:prSet>
      <dgm:spPr/>
    </dgm:pt>
    <dgm:pt modelId="{5301F900-3E04-463E-B801-A4AE13315579}" type="pres">
      <dgm:prSet presAssocID="{BBA00974-8E6D-445C-9C42-57DD27B08902}" presName="accent_1" presStyleCnt="0"/>
      <dgm:spPr/>
    </dgm:pt>
    <dgm:pt modelId="{ADA9A818-33EB-4B9C-A5CD-EA9B229A3A48}" type="pres">
      <dgm:prSet presAssocID="{BBA00974-8E6D-445C-9C42-57DD27B08902}" presName="accentRepeatNode" presStyleLbl="solidFgAcc1" presStyleIdx="0" presStyleCnt="4"/>
      <dgm:spPr/>
    </dgm:pt>
    <dgm:pt modelId="{0EFDAA0E-64A3-4AB7-AC64-A0CE524ADD76}" type="pres">
      <dgm:prSet presAssocID="{7780B5BF-C1D2-4EFB-8A60-FF297B9EF157}" presName="text_2" presStyleLbl="node1" presStyleIdx="1" presStyleCnt="4">
        <dgm:presLayoutVars>
          <dgm:bulletEnabled val="1"/>
        </dgm:presLayoutVars>
      </dgm:prSet>
      <dgm:spPr/>
    </dgm:pt>
    <dgm:pt modelId="{6D660177-B228-45EB-8991-CEC4BC6ABEA3}" type="pres">
      <dgm:prSet presAssocID="{7780B5BF-C1D2-4EFB-8A60-FF297B9EF157}" presName="accent_2" presStyleCnt="0"/>
      <dgm:spPr/>
    </dgm:pt>
    <dgm:pt modelId="{8E7C9FE2-04D5-4426-892F-418FCEE36565}" type="pres">
      <dgm:prSet presAssocID="{7780B5BF-C1D2-4EFB-8A60-FF297B9EF157}" presName="accentRepeatNode" presStyleLbl="solidFgAcc1" presStyleIdx="1" presStyleCnt="4"/>
      <dgm:spPr/>
    </dgm:pt>
    <dgm:pt modelId="{510168BB-59A9-41A7-99B1-156CF05A6715}" type="pres">
      <dgm:prSet presAssocID="{A9335FB5-8463-4107-8057-25881FFC1536}" presName="text_3" presStyleLbl="node1" presStyleIdx="2" presStyleCnt="4">
        <dgm:presLayoutVars>
          <dgm:bulletEnabled val="1"/>
        </dgm:presLayoutVars>
      </dgm:prSet>
      <dgm:spPr/>
    </dgm:pt>
    <dgm:pt modelId="{E0A63970-BFE1-4755-A8AE-A99559C47705}" type="pres">
      <dgm:prSet presAssocID="{A9335FB5-8463-4107-8057-25881FFC1536}" presName="accent_3" presStyleCnt="0"/>
      <dgm:spPr/>
    </dgm:pt>
    <dgm:pt modelId="{0A4FEB0F-3AF0-403F-B83D-A68F818C64AE}" type="pres">
      <dgm:prSet presAssocID="{A9335FB5-8463-4107-8057-25881FFC1536}" presName="accentRepeatNode" presStyleLbl="solidFgAcc1" presStyleIdx="2" presStyleCnt="4"/>
      <dgm:spPr/>
    </dgm:pt>
    <dgm:pt modelId="{42C22B8B-EFA8-4D2D-8297-632D28002177}" type="pres">
      <dgm:prSet presAssocID="{1DC7214C-30CF-47A2-85C3-5A2245FDD056}" presName="text_4" presStyleLbl="node1" presStyleIdx="3" presStyleCnt="4">
        <dgm:presLayoutVars>
          <dgm:bulletEnabled val="1"/>
        </dgm:presLayoutVars>
      </dgm:prSet>
      <dgm:spPr/>
    </dgm:pt>
    <dgm:pt modelId="{F9815A4F-D79A-43E1-ACE8-6F1DCB80127E}" type="pres">
      <dgm:prSet presAssocID="{1DC7214C-30CF-47A2-85C3-5A2245FDD056}" presName="accent_4" presStyleCnt="0"/>
      <dgm:spPr/>
    </dgm:pt>
    <dgm:pt modelId="{EC87291C-6851-45C6-B7FC-0E0E6B9A1291}" type="pres">
      <dgm:prSet presAssocID="{1DC7214C-30CF-47A2-85C3-5A2245FDD056}" presName="accentRepeatNode" presStyleLbl="solidFgAcc1" presStyleIdx="3" presStyleCnt="4"/>
      <dgm:spPr/>
    </dgm:pt>
  </dgm:ptLst>
  <dgm:cxnLst>
    <dgm:cxn modelId="{4EFC0F07-89FB-41F1-AA9F-A56BC840B5CB}" type="presOf" srcId="{1DC7214C-30CF-47A2-85C3-5A2245FDD056}" destId="{42C22B8B-EFA8-4D2D-8297-632D28002177}" srcOrd="0" destOrd="0" presId="urn:microsoft.com/office/officeart/2008/layout/VerticalCurvedList"/>
    <dgm:cxn modelId="{7A989B0B-78C9-4FE2-88A1-8C13DE936193}" srcId="{342E0E0B-299B-47DD-90C5-CF27D9711286}" destId="{1DC7214C-30CF-47A2-85C3-5A2245FDD056}" srcOrd="3" destOrd="0" parTransId="{9ACE35F7-3FEC-49A7-9C29-E28970E6EDB9}" sibTransId="{E5D47C0C-9A40-480A-98EE-4DB9CFE72A1F}"/>
    <dgm:cxn modelId="{9572B63C-FC95-4A92-9BB8-77F4429EA52B}" type="presOf" srcId="{A9335FB5-8463-4107-8057-25881FFC1536}" destId="{510168BB-59A9-41A7-99B1-156CF05A6715}" srcOrd="0" destOrd="0" presId="urn:microsoft.com/office/officeart/2008/layout/VerticalCurvedList"/>
    <dgm:cxn modelId="{AFA6DF61-0045-4F74-8195-5E6765B715B2}" srcId="{342E0E0B-299B-47DD-90C5-CF27D9711286}" destId="{A9335FB5-8463-4107-8057-25881FFC1536}" srcOrd="2" destOrd="0" parTransId="{0EBDC8C1-E2B0-4EC9-AF60-0E585BB7EBEB}" sibTransId="{D202AAB7-826D-4C40-BA23-F3E5B771DBD3}"/>
    <dgm:cxn modelId="{4652B368-3CB1-4D7A-B221-7DC16A8CE2C9}" type="presOf" srcId="{342E0E0B-299B-47DD-90C5-CF27D9711286}" destId="{AC7AA868-3343-45AC-B0D1-4FD65A8DA49B}" srcOrd="0" destOrd="0" presId="urn:microsoft.com/office/officeart/2008/layout/VerticalCurvedList"/>
    <dgm:cxn modelId="{A591D5A0-68E6-4159-8691-9842BFB82549}" type="presOf" srcId="{4D029316-FB2C-4FA2-8157-F047C4B030C9}" destId="{47CD839A-1982-40D3-B1BD-995BA10FBC86}" srcOrd="0" destOrd="0" presId="urn:microsoft.com/office/officeart/2008/layout/VerticalCurvedList"/>
    <dgm:cxn modelId="{38E50EAF-5F44-4213-8DA4-860E25C48607}" srcId="{342E0E0B-299B-47DD-90C5-CF27D9711286}" destId="{BBA00974-8E6D-445C-9C42-57DD27B08902}" srcOrd="0" destOrd="0" parTransId="{CA82C3D0-0031-4025-B132-9847A3F615B6}" sibTransId="{4D029316-FB2C-4FA2-8157-F047C4B030C9}"/>
    <dgm:cxn modelId="{96AF17C5-8D2E-4939-B824-A0409B419B3B}" type="presOf" srcId="{7780B5BF-C1D2-4EFB-8A60-FF297B9EF157}" destId="{0EFDAA0E-64A3-4AB7-AC64-A0CE524ADD76}" srcOrd="0" destOrd="0" presId="urn:microsoft.com/office/officeart/2008/layout/VerticalCurvedList"/>
    <dgm:cxn modelId="{757D91CF-086B-43BA-8FA4-5DBECC8DB0D9}" type="presOf" srcId="{BBA00974-8E6D-445C-9C42-57DD27B08902}" destId="{EB93006D-E38F-46C2-9E6C-5F96BE0DFEDF}" srcOrd="0" destOrd="0" presId="urn:microsoft.com/office/officeart/2008/layout/VerticalCurvedList"/>
    <dgm:cxn modelId="{C00BE1E2-452A-40F0-98CD-8A13BABB295A}" srcId="{342E0E0B-299B-47DD-90C5-CF27D9711286}" destId="{7780B5BF-C1D2-4EFB-8A60-FF297B9EF157}" srcOrd="1" destOrd="0" parTransId="{D6D790F8-FAAB-43DB-B719-31116DD73ABE}" sibTransId="{74C9AD53-E727-4588-BEF8-0748C7120C9A}"/>
    <dgm:cxn modelId="{E9A7C9E7-AA88-4882-8614-4C3CBB050E6C}" type="presParOf" srcId="{AC7AA868-3343-45AC-B0D1-4FD65A8DA49B}" destId="{FCA07031-0033-4BEE-8703-41E9D286A98F}" srcOrd="0" destOrd="0" presId="urn:microsoft.com/office/officeart/2008/layout/VerticalCurvedList"/>
    <dgm:cxn modelId="{245C56D9-8A61-4A6B-84DD-B0689124A0E4}" type="presParOf" srcId="{FCA07031-0033-4BEE-8703-41E9D286A98F}" destId="{6B3E933D-14B4-4445-9EBC-F51BE0C41E79}" srcOrd="0" destOrd="0" presId="urn:microsoft.com/office/officeart/2008/layout/VerticalCurvedList"/>
    <dgm:cxn modelId="{8957FF2C-57DA-424F-AF85-1BCF85745EAF}" type="presParOf" srcId="{6B3E933D-14B4-4445-9EBC-F51BE0C41E79}" destId="{FCE20FBE-29BD-49E6-9130-2CEEFDFBAF99}" srcOrd="0" destOrd="0" presId="urn:microsoft.com/office/officeart/2008/layout/VerticalCurvedList"/>
    <dgm:cxn modelId="{83AD1F76-D8FB-4F75-83D3-58B907F5D59D}" type="presParOf" srcId="{6B3E933D-14B4-4445-9EBC-F51BE0C41E79}" destId="{47CD839A-1982-40D3-B1BD-995BA10FBC86}" srcOrd="1" destOrd="0" presId="urn:microsoft.com/office/officeart/2008/layout/VerticalCurvedList"/>
    <dgm:cxn modelId="{9EF233CE-9E65-4EA3-BB26-4AFCC4DFC3A4}" type="presParOf" srcId="{6B3E933D-14B4-4445-9EBC-F51BE0C41E79}" destId="{1B902D7B-1EA1-423F-98ED-4D36818B6215}" srcOrd="2" destOrd="0" presId="urn:microsoft.com/office/officeart/2008/layout/VerticalCurvedList"/>
    <dgm:cxn modelId="{E520A7DB-4D9E-418C-8AD0-84B6B375D0ED}" type="presParOf" srcId="{6B3E933D-14B4-4445-9EBC-F51BE0C41E79}" destId="{A60B1617-4C6F-4B15-AFC1-EB730BF82851}" srcOrd="3" destOrd="0" presId="urn:microsoft.com/office/officeart/2008/layout/VerticalCurvedList"/>
    <dgm:cxn modelId="{CEDC218E-384E-420A-8C9B-85A1CC3E31C1}" type="presParOf" srcId="{FCA07031-0033-4BEE-8703-41E9D286A98F}" destId="{EB93006D-E38F-46C2-9E6C-5F96BE0DFEDF}" srcOrd="1" destOrd="0" presId="urn:microsoft.com/office/officeart/2008/layout/VerticalCurvedList"/>
    <dgm:cxn modelId="{5453F800-A09D-42BB-A358-A4A76B0DDB6B}" type="presParOf" srcId="{FCA07031-0033-4BEE-8703-41E9D286A98F}" destId="{5301F900-3E04-463E-B801-A4AE13315579}" srcOrd="2" destOrd="0" presId="urn:microsoft.com/office/officeart/2008/layout/VerticalCurvedList"/>
    <dgm:cxn modelId="{88E0636A-9D1B-44EB-AAA1-23952DCFAAEE}" type="presParOf" srcId="{5301F900-3E04-463E-B801-A4AE13315579}" destId="{ADA9A818-33EB-4B9C-A5CD-EA9B229A3A48}" srcOrd="0" destOrd="0" presId="urn:microsoft.com/office/officeart/2008/layout/VerticalCurvedList"/>
    <dgm:cxn modelId="{47EA1574-0D97-4FDF-BF2A-A07A92348DB6}" type="presParOf" srcId="{FCA07031-0033-4BEE-8703-41E9D286A98F}" destId="{0EFDAA0E-64A3-4AB7-AC64-A0CE524ADD76}" srcOrd="3" destOrd="0" presId="urn:microsoft.com/office/officeart/2008/layout/VerticalCurvedList"/>
    <dgm:cxn modelId="{DEFDDCA7-7068-470E-B4EA-0ACE88D6A6D5}" type="presParOf" srcId="{FCA07031-0033-4BEE-8703-41E9D286A98F}" destId="{6D660177-B228-45EB-8991-CEC4BC6ABEA3}" srcOrd="4" destOrd="0" presId="urn:microsoft.com/office/officeart/2008/layout/VerticalCurvedList"/>
    <dgm:cxn modelId="{05D7E922-658C-4BBD-A1F6-CB1A99B3B6D9}" type="presParOf" srcId="{6D660177-B228-45EB-8991-CEC4BC6ABEA3}" destId="{8E7C9FE2-04D5-4426-892F-418FCEE36565}" srcOrd="0" destOrd="0" presId="urn:microsoft.com/office/officeart/2008/layout/VerticalCurvedList"/>
    <dgm:cxn modelId="{6A320F7E-86E6-497D-8B94-5324671AA94A}" type="presParOf" srcId="{FCA07031-0033-4BEE-8703-41E9D286A98F}" destId="{510168BB-59A9-41A7-99B1-156CF05A6715}" srcOrd="5" destOrd="0" presId="urn:microsoft.com/office/officeart/2008/layout/VerticalCurvedList"/>
    <dgm:cxn modelId="{96C9485F-B9A0-4341-87AC-420D7B769DF5}" type="presParOf" srcId="{FCA07031-0033-4BEE-8703-41E9D286A98F}" destId="{E0A63970-BFE1-4755-A8AE-A99559C47705}" srcOrd="6" destOrd="0" presId="urn:microsoft.com/office/officeart/2008/layout/VerticalCurvedList"/>
    <dgm:cxn modelId="{7D1E994B-06A1-4033-9CE6-DD3F522B5D7B}" type="presParOf" srcId="{E0A63970-BFE1-4755-A8AE-A99559C47705}" destId="{0A4FEB0F-3AF0-403F-B83D-A68F818C64AE}" srcOrd="0" destOrd="0" presId="urn:microsoft.com/office/officeart/2008/layout/VerticalCurvedList"/>
    <dgm:cxn modelId="{12B2E33B-6576-4347-A9DB-A105ED69ED29}" type="presParOf" srcId="{FCA07031-0033-4BEE-8703-41E9D286A98F}" destId="{42C22B8B-EFA8-4D2D-8297-632D28002177}" srcOrd="7" destOrd="0" presId="urn:microsoft.com/office/officeart/2008/layout/VerticalCurvedList"/>
    <dgm:cxn modelId="{0A153302-5BEC-4807-A877-0D1466047D84}" type="presParOf" srcId="{FCA07031-0033-4BEE-8703-41E9D286A98F}" destId="{F9815A4F-D79A-43E1-ACE8-6F1DCB80127E}" srcOrd="8" destOrd="0" presId="urn:microsoft.com/office/officeart/2008/layout/VerticalCurvedList"/>
    <dgm:cxn modelId="{22E197FC-DA6A-48AD-9541-5205231C5C46}" type="presParOf" srcId="{F9815A4F-D79A-43E1-ACE8-6F1DCB80127E}" destId="{EC87291C-6851-45C6-B7FC-0E0E6B9A1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E0E0B-299B-47DD-90C5-CF27D97112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BBA00974-8E6D-445C-9C42-57DD27B08902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1</a:t>
          </a:r>
          <a:r>
            <a:rPr lang="th-TH" sz="2000" b="1" dirty="0"/>
            <a:t>  </a:t>
          </a:r>
          <a:r>
            <a:rPr lang="th-TH" sz="2000" b="1" dirty="0" err="1">
              <a:solidFill>
                <a:srgbClr val="002060"/>
              </a:solidFill>
            </a:rPr>
            <a:t>การจัด</a:t>
          </a:r>
          <a:r>
            <a:rPr lang="th-TH" sz="2000" b="1" dirty="0">
              <a:solidFill>
                <a:srgbClr val="002060"/>
              </a:solidFill>
            </a:rPr>
            <a:t>ทำใบขนสินค้าขาออก</a:t>
          </a:r>
        </a:p>
      </dgm:t>
    </dgm:pt>
    <dgm:pt modelId="{CA82C3D0-0031-4025-B132-9847A3F615B6}" type="parTrans" cxnId="{38E50EAF-5F44-4213-8DA4-860E25C48607}">
      <dgm:prSet/>
      <dgm:spPr/>
      <dgm:t>
        <a:bodyPr/>
        <a:lstStyle/>
        <a:p>
          <a:endParaRPr lang="th-TH"/>
        </a:p>
      </dgm:t>
    </dgm:pt>
    <dgm:pt modelId="{4D029316-FB2C-4FA2-8157-F047C4B030C9}" type="sibTrans" cxnId="{38E50EAF-5F44-4213-8DA4-860E25C48607}">
      <dgm:prSet/>
      <dgm:spPr/>
      <dgm:t>
        <a:bodyPr/>
        <a:lstStyle/>
        <a:p>
          <a:endParaRPr lang="th-TH"/>
        </a:p>
      </dgm:t>
    </dgm:pt>
    <dgm:pt modelId="{7780B5BF-C1D2-4EFB-8A60-FF297B9EF157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2  การบรรจุสินค้าและจัดทำใบกำกับ</a:t>
          </a:r>
          <a:r>
            <a:rPr lang="th-TH" sz="2000" b="1" dirty="0" err="1">
              <a:solidFill>
                <a:srgbClr val="002060"/>
              </a:solidFill>
            </a:rPr>
            <a:t>การขน</a:t>
          </a:r>
          <a:r>
            <a:rPr lang="th-TH" sz="2000" b="1" dirty="0">
              <a:solidFill>
                <a:srgbClr val="002060"/>
              </a:solidFill>
            </a:rPr>
            <a:t>ย้ายสินค้า</a:t>
          </a:r>
        </a:p>
      </dgm:t>
    </dgm:pt>
    <dgm:pt modelId="{D6D790F8-FAAB-43DB-B719-31116DD73ABE}" type="parTrans" cxnId="{C00BE1E2-452A-40F0-98CD-8A13BABB295A}">
      <dgm:prSet/>
      <dgm:spPr/>
      <dgm:t>
        <a:bodyPr/>
        <a:lstStyle/>
        <a:p>
          <a:endParaRPr lang="th-TH"/>
        </a:p>
      </dgm:t>
    </dgm:pt>
    <dgm:pt modelId="{74C9AD53-E727-4588-BEF8-0748C7120C9A}" type="sibTrans" cxnId="{C00BE1E2-452A-40F0-98CD-8A13BABB295A}">
      <dgm:prSet/>
      <dgm:spPr/>
      <dgm:t>
        <a:bodyPr/>
        <a:lstStyle/>
        <a:p>
          <a:endParaRPr lang="th-TH"/>
        </a:p>
      </dgm:t>
    </dgm:pt>
    <dgm:pt modelId="{A9335FB5-8463-4107-8057-25881FFC1536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3 </a:t>
          </a:r>
          <a:r>
            <a:rPr lang="th-TH" sz="2000" b="1" dirty="0" err="1">
              <a:solidFill>
                <a:srgbClr val="002060"/>
              </a:solidFill>
            </a:rPr>
            <a:t>การขน</a:t>
          </a:r>
          <a:r>
            <a:rPr lang="th-TH" sz="2000" b="1" dirty="0">
              <a:solidFill>
                <a:srgbClr val="002060"/>
              </a:solidFill>
            </a:rPr>
            <a:t>ย้ายสินค้าผ่านสถานีรับบรรทุก ณ ด่านศุลกากรที่ส่งออก</a:t>
          </a:r>
        </a:p>
      </dgm:t>
    </dgm:pt>
    <dgm:pt modelId="{0EBDC8C1-E2B0-4EC9-AF60-0E585BB7EBEB}" type="parTrans" cxnId="{AFA6DF61-0045-4F74-8195-5E6765B715B2}">
      <dgm:prSet/>
      <dgm:spPr/>
      <dgm:t>
        <a:bodyPr/>
        <a:lstStyle/>
        <a:p>
          <a:endParaRPr lang="th-TH"/>
        </a:p>
      </dgm:t>
    </dgm:pt>
    <dgm:pt modelId="{D202AAB7-826D-4C40-BA23-F3E5B771DBD3}" type="sibTrans" cxnId="{AFA6DF61-0045-4F74-8195-5E6765B715B2}">
      <dgm:prSet/>
      <dgm:spPr/>
      <dgm:t>
        <a:bodyPr/>
        <a:lstStyle/>
        <a:p>
          <a:endParaRPr lang="th-TH"/>
        </a:p>
      </dgm:t>
    </dgm:pt>
    <dgm:pt modelId="{1DC7214C-30CF-47A2-85C3-5A2245FDD056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4 การตัดบัญชีใบกำกับ</a:t>
          </a:r>
          <a:r>
            <a:rPr lang="th-TH" sz="2000" b="1" dirty="0" err="1">
              <a:solidFill>
                <a:srgbClr val="002060"/>
              </a:solidFill>
            </a:rPr>
            <a:t>การขน</a:t>
          </a:r>
          <a:r>
            <a:rPr lang="th-TH" sz="2000" b="1" dirty="0">
              <a:solidFill>
                <a:srgbClr val="002060"/>
              </a:solidFill>
            </a:rPr>
            <a:t>ย้ายสินค้า</a:t>
          </a:r>
        </a:p>
      </dgm:t>
    </dgm:pt>
    <dgm:pt modelId="{9ACE35F7-3FEC-49A7-9C29-E28970E6EDB9}" type="parTrans" cxnId="{7A989B0B-78C9-4FE2-88A1-8C13DE936193}">
      <dgm:prSet/>
      <dgm:spPr/>
      <dgm:t>
        <a:bodyPr/>
        <a:lstStyle/>
        <a:p>
          <a:endParaRPr lang="th-TH"/>
        </a:p>
      </dgm:t>
    </dgm:pt>
    <dgm:pt modelId="{E5D47C0C-9A40-480A-98EE-4DB9CFE72A1F}" type="sibTrans" cxnId="{7A989B0B-78C9-4FE2-88A1-8C13DE936193}">
      <dgm:prSet/>
      <dgm:spPr/>
      <dgm:t>
        <a:bodyPr/>
        <a:lstStyle/>
        <a:p>
          <a:endParaRPr lang="th-TH"/>
        </a:p>
      </dgm:t>
    </dgm:pt>
    <dgm:pt modelId="{6FB2F8B3-CAF4-4D7B-B031-5CDA0B7261F3}">
      <dgm:prSet phldrT="[ข้อความ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</a:rPr>
            <a:t>5 การรับบรรทุกของส่งออก</a:t>
          </a:r>
        </a:p>
      </dgm:t>
    </dgm:pt>
    <dgm:pt modelId="{DB1D3463-FA93-46C2-9716-E01797792DB7}" type="parTrans" cxnId="{103F42A2-3950-4995-BECE-E92D838D0CB6}">
      <dgm:prSet/>
      <dgm:spPr/>
      <dgm:t>
        <a:bodyPr/>
        <a:lstStyle/>
        <a:p>
          <a:endParaRPr lang="th-TH"/>
        </a:p>
      </dgm:t>
    </dgm:pt>
    <dgm:pt modelId="{F5CA9756-B178-43E6-A295-3906F9820C02}" type="sibTrans" cxnId="{103F42A2-3950-4995-BECE-E92D838D0CB6}">
      <dgm:prSet/>
      <dgm:spPr/>
      <dgm:t>
        <a:bodyPr/>
        <a:lstStyle/>
        <a:p>
          <a:endParaRPr lang="th-TH"/>
        </a:p>
      </dgm:t>
    </dgm:pt>
    <dgm:pt modelId="{2F0B699C-4B3E-432F-9590-7CA1ACEC8D35}" type="pres">
      <dgm:prSet presAssocID="{342E0E0B-299B-47DD-90C5-CF27D9711286}" presName="Name0" presStyleCnt="0">
        <dgm:presLayoutVars>
          <dgm:chMax val="7"/>
          <dgm:chPref val="7"/>
          <dgm:dir/>
        </dgm:presLayoutVars>
      </dgm:prSet>
      <dgm:spPr/>
    </dgm:pt>
    <dgm:pt modelId="{8BB0FD9B-4629-4D90-A98F-333EAF74C31C}" type="pres">
      <dgm:prSet presAssocID="{342E0E0B-299B-47DD-90C5-CF27D9711286}" presName="Name1" presStyleCnt="0"/>
      <dgm:spPr/>
    </dgm:pt>
    <dgm:pt modelId="{45FA5138-7AF8-4412-BA9E-6BF50D4E8111}" type="pres">
      <dgm:prSet presAssocID="{342E0E0B-299B-47DD-90C5-CF27D9711286}" presName="cycle" presStyleCnt="0"/>
      <dgm:spPr/>
    </dgm:pt>
    <dgm:pt modelId="{AEDBCCB3-49E5-4314-B7A3-CE8BACC43E8C}" type="pres">
      <dgm:prSet presAssocID="{342E0E0B-299B-47DD-90C5-CF27D9711286}" presName="srcNode" presStyleLbl="node1" presStyleIdx="0" presStyleCnt="5"/>
      <dgm:spPr/>
    </dgm:pt>
    <dgm:pt modelId="{FAD3EF51-4206-4A18-A01E-69359F2104FE}" type="pres">
      <dgm:prSet presAssocID="{342E0E0B-299B-47DD-90C5-CF27D9711286}" presName="conn" presStyleLbl="parChTrans1D2" presStyleIdx="0" presStyleCnt="1"/>
      <dgm:spPr/>
    </dgm:pt>
    <dgm:pt modelId="{B4DB324D-C604-4B06-828A-B496643B16A0}" type="pres">
      <dgm:prSet presAssocID="{342E0E0B-299B-47DD-90C5-CF27D9711286}" presName="extraNode" presStyleLbl="node1" presStyleIdx="0" presStyleCnt="5"/>
      <dgm:spPr/>
    </dgm:pt>
    <dgm:pt modelId="{E6427960-533F-4697-B617-038778B364E0}" type="pres">
      <dgm:prSet presAssocID="{342E0E0B-299B-47DD-90C5-CF27D9711286}" presName="dstNode" presStyleLbl="node1" presStyleIdx="0" presStyleCnt="5"/>
      <dgm:spPr/>
    </dgm:pt>
    <dgm:pt modelId="{3A76C8B0-330A-4AD7-A20E-BFF43880ADE8}" type="pres">
      <dgm:prSet presAssocID="{BBA00974-8E6D-445C-9C42-57DD27B08902}" presName="text_1" presStyleLbl="node1" presStyleIdx="0" presStyleCnt="5" custLinFactNeighborX="-402">
        <dgm:presLayoutVars>
          <dgm:bulletEnabled val="1"/>
        </dgm:presLayoutVars>
      </dgm:prSet>
      <dgm:spPr/>
    </dgm:pt>
    <dgm:pt modelId="{75D3B7D3-4B0E-4870-84BB-4B796D3A2465}" type="pres">
      <dgm:prSet presAssocID="{BBA00974-8E6D-445C-9C42-57DD27B08902}" presName="accent_1" presStyleCnt="0"/>
      <dgm:spPr/>
    </dgm:pt>
    <dgm:pt modelId="{A37982DA-40B9-4911-8CE6-7C115C8BF458}" type="pres">
      <dgm:prSet presAssocID="{BBA00974-8E6D-445C-9C42-57DD27B08902}" presName="accentRepeatNode" presStyleLbl="solidFgAcc1" presStyleIdx="0" presStyleCnt="5"/>
      <dgm:spPr/>
    </dgm:pt>
    <dgm:pt modelId="{60669E6B-615B-43F5-B4F1-2E4842F6ADF0}" type="pres">
      <dgm:prSet presAssocID="{7780B5BF-C1D2-4EFB-8A60-FF297B9EF157}" presName="text_2" presStyleLbl="node1" presStyleIdx="1" presStyleCnt="5">
        <dgm:presLayoutVars>
          <dgm:bulletEnabled val="1"/>
        </dgm:presLayoutVars>
      </dgm:prSet>
      <dgm:spPr/>
    </dgm:pt>
    <dgm:pt modelId="{3769AAC7-4B45-4AAA-A7BD-0A1CAF2E35BA}" type="pres">
      <dgm:prSet presAssocID="{7780B5BF-C1D2-4EFB-8A60-FF297B9EF157}" presName="accent_2" presStyleCnt="0"/>
      <dgm:spPr/>
    </dgm:pt>
    <dgm:pt modelId="{7376FBBC-9245-415D-944A-8719D6CA1BF2}" type="pres">
      <dgm:prSet presAssocID="{7780B5BF-C1D2-4EFB-8A60-FF297B9EF157}" presName="accentRepeatNode" presStyleLbl="solidFgAcc1" presStyleIdx="1" presStyleCnt="5"/>
      <dgm:spPr/>
    </dgm:pt>
    <dgm:pt modelId="{9FB170E1-44AA-4F2C-90A1-27563474DF9D}" type="pres">
      <dgm:prSet presAssocID="{A9335FB5-8463-4107-8057-25881FFC1536}" presName="text_3" presStyleLbl="node1" presStyleIdx="2" presStyleCnt="5" custScaleY="106633">
        <dgm:presLayoutVars>
          <dgm:bulletEnabled val="1"/>
        </dgm:presLayoutVars>
      </dgm:prSet>
      <dgm:spPr/>
    </dgm:pt>
    <dgm:pt modelId="{B05B4C6D-C57E-436D-B654-2CF3729E319A}" type="pres">
      <dgm:prSet presAssocID="{A9335FB5-8463-4107-8057-25881FFC1536}" presName="accent_3" presStyleCnt="0"/>
      <dgm:spPr/>
    </dgm:pt>
    <dgm:pt modelId="{1F114F6F-6986-4FB0-8C6A-D890839B6401}" type="pres">
      <dgm:prSet presAssocID="{A9335FB5-8463-4107-8057-25881FFC1536}" presName="accentRepeatNode" presStyleLbl="solidFgAcc1" presStyleIdx="2" presStyleCnt="5"/>
      <dgm:spPr/>
    </dgm:pt>
    <dgm:pt modelId="{636B1377-8A24-4778-94D7-B5228D2513B7}" type="pres">
      <dgm:prSet presAssocID="{1DC7214C-30CF-47A2-85C3-5A2245FDD056}" presName="text_4" presStyleLbl="node1" presStyleIdx="3" presStyleCnt="5">
        <dgm:presLayoutVars>
          <dgm:bulletEnabled val="1"/>
        </dgm:presLayoutVars>
      </dgm:prSet>
      <dgm:spPr/>
    </dgm:pt>
    <dgm:pt modelId="{530216C9-D5AA-4D63-AB27-4325CE244E5F}" type="pres">
      <dgm:prSet presAssocID="{1DC7214C-30CF-47A2-85C3-5A2245FDD056}" presName="accent_4" presStyleCnt="0"/>
      <dgm:spPr/>
    </dgm:pt>
    <dgm:pt modelId="{F9358BAD-B8A4-4CE1-A32B-4281E897974E}" type="pres">
      <dgm:prSet presAssocID="{1DC7214C-30CF-47A2-85C3-5A2245FDD056}" presName="accentRepeatNode" presStyleLbl="solidFgAcc1" presStyleIdx="3" presStyleCnt="5"/>
      <dgm:spPr/>
    </dgm:pt>
    <dgm:pt modelId="{6223D359-68FD-459D-B852-950E19CA2A68}" type="pres">
      <dgm:prSet presAssocID="{6FB2F8B3-CAF4-4D7B-B031-5CDA0B7261F3}" presName="text_5" presStyleLbl="node1" presStyleIdx="4" presStyleCnt="5">
        <dgm:presLayoutVars>
          <dgm:bulletEnabled val="1"/>
        </dgm:presLayoutVars>
      </dgm:prSet>
      <dgm:spPr/>
    </dgm:pt>
    <dgm:pt modelId="{9D96E7CC-1185-43AF-BB3E-985F488D3F75}" type="pres">
      <dgm:prSet presAssocID="{6FB2F8B3-CAF4-4D7B-B031-5CDA0B7261F3}" presName="accent_5" presStyleCnt="0"/>
      <dgm:spPr/>
    </dgm:pt>
    <dgm:pt modelId="{6FCE73F1-D407-4950-87E3-E6CC0B157DEF}" type="pres">
      <dgm:prSet presAssocID="{6FB2F8B3-CAF4-4D7B-B031-5CDA0B7261F3}" presName="accentRepeatNode" presStyleLbl="solidFgAcc1" presStyleIdx="4" presStyleCnt="5"/>
      <dgm:spPr/>
    </dgm:pt>
  </dgm:ptLst>
  <dgm:cxnLst>
    <dgm:cxn modelId="{7A989B0B-78C9-4FE2-88A1-8C13DE936193}" srcId="{342E0E0B-299B-47DD-90C5-CF27D9711286}" destId="{1DC7214C-30CF-47A2-85C3-5A2245FDD056}" srcOrd="3" destOrd="0" parTransId="{9ACE35F7-3FEC-49A7-9C29-E28970E6EDB9}" sibTransId="{E5D47C0C-9A40-480A-98EE-4DB9CFE72A1F}"/>
    <dgm:cxn modelId="{AFA6DF61-0045-4F74-8195-5E6765B715B2}" srcId="{342E0E0B-299B-47DD-90C5-CF27D9711286}" destId="{A9335FB5-8463-4107-8057-25881FFC1536}" srcOrd="2" destOrd="0" parTransId="{0EBDC8C1-E2B0-4EC9-AF60-0E585BB7EBEB}" sibTransId="{D202AAB7-826D-4C40-BA23-F3E5B771DBD3}"/>
    <dgm:cxn modelId="{A896DD43-D8E2-4781-B5EE-531769CF15AE}" type="presOf" srcId="{1DC7214C-30CF-47A2-85C3-5A2245FDD056}" destId="{636B1377-8A24-4778-94D7-B5228D2513B7}" srcOrd="0" destOrd="0" presId="urn:microsoft.com/office/officeart/2008/layout/VerticalCurvedList"/>
    <dgm:cxn modelId="{38212468-0BA8-4D67-93EE-17542409BF9A}" type="presOf" srcId="{342E0E0B-299B-47DD-90C5-CF27D9711286}" destId="{2F0B699C-4B3E-432F-9590-7CA1ACEC8D35}" srcOrd="0" destOrd="0" presId="urn:microsoft.com/office/officeart/2008/layout/VerticalCurvedList"/>
    <dgm:cxn modelId="{5B8CA776-0D7F-4E3F-B5E1-72FB0D5EA50C}" type="presOf" srcId="{6FB2F8B3-CAF4-4D7B-B031-5CDA0B7261F3}" destId="{6223D359-68FD-459D-B852-950E19CA2A68}" srcOrd="0" destOrd="0" presId="urn:microsoft.com/office/officeart/2008/layout/VerticalCurvedList"/>
    <dgm:cxn modelId="{9D6DF17D-3D13-4388-A222-91C946757644}" type="presOf" srcId="{7780B5BF-C1D2-4EFB-8A60-FF297B9EF157}" destId="{60669E6B-615B-43F5-B4F1-2E4842F6ADF0}" srcOrd="0" destOrd="0" presId="urn:microsoft.com/office/officeart/2008/layout/VerticalCurvedList"/>
    <dgm:cxn modelId="{CC2E6895-8B0C-4C4C-93D0-6DE8AB3BA960}" type="presOf" srcId="{4D029316-FB2C-4FA2-8157-F047C4B030C9}" destId="{FAD3EF51-4206-4A18-A01E-69359F2104FE}" srcOrd="0" destOrd="0" presId="urn:microsoft.com/office/officeart/2008/layout/VerticalCurvedList"/>
    <dgm:cxn modelId="{3B5D06A1-872F-4E26-944C-55700298A9B3}" type="presOf" srcId="{BBA00974-8E6D-445C-9C42-57DD27B08902}" destId="{3A76C8B0-330A-4AD7-A20E-BFF43880ADE8}" srcOrd="0" destOrd="0" presId="urn:microsoft.com/office/officeart/2008/layout/VerticalCurvedList"/>
    <dgm:cxn modelId="{103F42A2-3950-4995-BECE-E92D838D0CB6}" srcId="{342E0E0B-299B-47DD-90C5-CF27D9711286}" destId="{6FB2F8B3-CAF4-4D7B-B031-5CDA0B7261F3}" srcOrd="4" destOrd="0" parTransId="{DB1D3463-FA93-46C2-9716-E01797792DB7}" sibTransId="{F5CA9756-B178-43E6-A295-3906F9820C02}"/>
    <dgm:cxn modelId="{38E50EAF-5F44-4213-8DA4-860E25C48607}" srcId="{342E0E0B-299B-47DD-90C5-CF27D9711286}" destId="{BBA00974-8E6D-445C-9C42-57DD27B08902}" srcOrd="0" destOrd="0" parTransId="{CA82C3D0-0031-4025-B132-9847A3F615B6}" sibTransId="{4D029316-FB2C-4FA2-8157-F047C4B030C9}"/>
    <dgm:cxn modelId="{C00BE1E2-452A-40F0-98CD-8A13BABB295A}" srcId="{342E0E0B-299B-47DD-90C5-CF27D9711286}" destId="{7780B5BF-C1D2-4EFB-8A60-FF297B9EF157}" srcOrd="1" destOrd="0" parTransId="{D6D790F8-FAAB-43DB-B719-31116DD73ABE}" sibTransId="{74C9AD53-E727-4588-BEF8-0748C7120C9A}"/>
    <dgm:cxn modelId="{44296EEF-28EC-423C-B411-4846885CEB82}" type="presOf" srcId="{A9335FB5-8463-4107-8057-25881FFC1536}" destId="{9FB170E1-44AA-4F2C-90A1-27563474DF9D}" srcOrd="0" destOrd="0" presId="urn:microsoft.com/office/officeart/2008/layout/VerticalCurvedList"/>
    <dgm:cxn modelId="{33B846A0-3B65-4414-8D37-4CC409676A97}" type="presParOf" srcId="{2F0B699C-4B3E-432F-9590-7CA1ACEC8D35}" destId="{8BB0FD9B-4629-4D90-A98F-333EAF74C31C}" srcOrd="0" destOrd="0" presId="urn:microsoft.com/office/officeart/2008/layout/VerticalCurvedList"/>
    <dgm:cxn modelId="{F5D3AB38-2510-4220-8E2A-898DA908E0B3}" type="presParOf" srcId="{8BB0FD9B-4629-4D90-A98F-333EAF74C31C}" destId="{45FA5138-7AF8-4412-BA9E-6BF50D4E8111}" srcOrd="0" destOrd="0" presId="urn:microsoft.com/office/officeart/2008/layout/VerticalCurvedList"/>
    <dgm:cxn modelId="{E087FAC2-2F41-48C5-8D46-43C1D06842CD}" type="presParOf" srcId="{45FA5138-7AF8-4412-BA9E-6BF50D4E8111}" destId="{AEDBCCB3-49E5-4314-B7A3-CE8BACC43E8C}" srcOrd="0" destOrd="0" presId="urn:microsoft.com/office/officeart/2008/layout/VerticalCurvedList"/>
    <dgm:cxn modelId="{BF65142A-0030-4BB0-B71C-1AE9FED01476}" type="presParOf" srcId="{45FA5138-7AF8-4412-BA9E-6BF50D4E8111}" destId="{FAD3EF51-4206-4A18-A01E-69359F2104FE}" srcOrd="1" destOrd="0" presId="urn:microsoft.com/office/officeart/2008/layout/VerticalCurvedList"/>
    <dgm:cxn modelId="{0A9BF6EC-2E21-437A-9E3E-114567942CF2}" type="presParOf" srcId="{45FA5138-7AF8-4412-BA9E-6BF50D4E8111}" destId="{B4DB324D-C604-4B06-828A-B496643B16A0}" srcOrd="2" destOrd="0" presId="urn:microsoft.com/office/officeart/2008/layout/VerticalCurvedList"/>
    <dgm:cxn modelId="{21EE9964-A76E-4F60-A45E-924EAAB849C1}" type="presParOf" srcId="{45FA5138-7AF8-4412-BA9E-6BF50D4E8111}" destId="{E6427960-533F-4697-B617-038778B364E0}" srcOrd="3" destOrd="0" presId="urn:microsoft.com/office/officeart/2008/layout/VerticalCurvedList"/>
    <dgm:cxn modelId="{D126C9FC-1F89-44D1-AED3-71847DA64A5A}" type="presParOf" srcId="{8BB0FD9B-4629-4D90-A98F-333EAF74C31C}" destId="{3A76C8B0-330A-4AD7-A20E-BFF43880ADE8}" srcOrd="1" destOrd="0" presId="urn:microsoft.com/office/officeart/2008/layout/VerticalCurvedList"/>
    <dgm:cxn modelId="{6BA3A8EC-EEBB-4A20-A075-B56BC2935C18}" type="presParOf" srcId="{8BB0FD9B-4629-4D90-A98F-333EAF74C31C}" destId="{75D3B7D3-4B0E-4870-84BB-4B796D3A2465}" srcOrd="2" destOrd="0" presId="urn:microsoft.com/office/officeart/2008/layout/VerticalCurvedList"/>
    <dgm:cxn modelId="{F2F9BF71-5121-4B3B-89D2-8D546D13778B}" type="presParOf" srcId="{75D3B7D3-4B0E-4870-84BB-4B796D3A2465}" destId="{A37982DA-40B9-4911-8CE6-7C115C8BF458}" srcOrd="0" destOrd="0" presId="urn:microsoft.com/office/officeart/2008/layout/VerticalCurvedList"/>
    <dgm:cxn modelId="{0FC825AC-5E12-4E1C-B3D1-8E30035C9194}" type="presParOf" srcId="{8BB0FD9B-4629-4D90-A98F-333EAF74C31C}" destId="{60669E6B-615B-43F5-B4F1-2E4842F6ADF0}" srcOrd="3" destOrd="0" presId="urn:microsoft.com/office/officeart/2008/layout/VerticalCurvedList"/>
    <dgm:cxn modelId="{E43AFB80-0FD0-4436-AC68-9CEC9A1E2DCB}" type="presParOf" srcId="{8BB0FD9B-4629-4D90-A98F-333EAF74C31C}" destId="{3769AAC7-4B45-4AAA-A7BD-0A1CAF2E35BA}" srcOrd="4" destOrd="0" presId="urn:microsoft.com/office/officeart/2008/layout/VerticalCurvedList"/>
    <dgm:cxn modelId="{50607132-F448-4136-8ABD-FD37E858B0A6}" type="presParOf" srcId="{3769AAC7-4B45-4AAA-A7BD-0A1CAF2E35BA}" destId="{7376FBBC-9245-415D-944A-8719D6CA1BF2}" srcOrd="0" destOrd="0" presId="urn:microsoft.com/office/officeart/2008/layout/VerticalCurvedList"/>
    <dgm:cxn modelId="{E9885088-F6FB-4920-8B81-1583469187FD}" type="presParOf" srcId="{8BB0FD9B-4629-4D90-A98F-333EAF74C31C}" destId="{9FB170E1-44AA-4F2C-90A1-27563474DF9D}" srcOrd="5" destOrd="0" presId="urn:microsoft.com/office/officeart/2008/layout/VerticalCurvedList"/>
    <dgm:cxn modelId="{76D2B2E7-7200-46C1-98C9-5E41055B519D}" type="presParOf" srcId="{8BB0FD9B-4629-4D90-A98F-333EAF74C31C}" destId="{B05B4C6D-C57E-436D-B654-2CF3729E319A}" srcOrd="6" destOrd="0" presId="urn:microsoft.com/office/officeart/2008/layout/VerticalCurvedList"/>
    <dgm:cxn modelId="{DB563BC6-3D2A-4933-9D43-F257B13FE853}" type="presParOf" srcId="{B05B4C6D-C57E-436D-B654-2CF3729E319A}" destId="{1F114F6F-6986-4FB0-8C6A-D890839B6401}" srcOrd="0" destOrd="0" presId="urn:microsoft.com/office/officeart/2008/layout/VerticalCurvedList"/>
    <dgm:cxn modelId="{D837505B-F37E-4769-A9EA-6442957523E9}" type="presParOf" srcId="{8BB0FD9B-4629-4D90-A98F-333EAF74C31C}" destId="{636B1377-8A24-4778-94D7-B5228D2513B7}" srcOrd="7" destOrd="0" presId="urn:microsoft.com/office/officeart/2008/layout/VerticalCurvedList"/>
    <dgm:cxn modelId="{0DA5DF2A-B7E3-45FD-8BCE-25FC031540F2}" type="presParOf" srcId="{8BB0FD9B-4629-4D90-A98F-333EAF74C31C}" destId="{530216C9-D5AA-4D63-AB27-4325CE244E5F}" srcOrd="8" destOrd="0" presId="urn:microsoft.com/office/officeart/2008/layout/VerticalCurvedList"/>
    <dgm:cxn modelId="{8D293F20-749A-4BC7-8FE7-D1F571E7FC58}" type="presParOf" srcId="{530216C9-D5AA-4D63-AB27-4325CE244E5F}" destId="{F9358BAD-B8A4-4CE1-A32B-4281E897974E}" srcOrd="0" destOrd="0" presId="urn:microsoft.com/office/officeart/2008/layout/VerticalCurvedList"/>
    <dgm:cxn modelId="{55C534B7-DFAA-49B8-BB9E-2845315BB1AA}" type="presParOf" srcId="{8BB0FD9B-4629-4D90-A98F-333EAF74C31C}" destId="{6223D359-68FD-459D-B852-950E19CA2A68}" srcOrd="9" destOrd="0" presId="urn:microsoft.com/office/officeart/2008/layout/VerticalCurvedList"/>
    <dgm:cxn modelId="{8BC29069-D2FA-407C-AE11-E76111517DE0}" type="presParOf" srcId="{8BB0FD9B-4629-4D90-A98F-333EAF74C31C}" destId="{9D96E7CC-1185-43AF-BB3E-985F488D3F75}" srcOrd="10" destOrd="0" presId="urn:microsoft.com/office/officeart/2008/layout/VerticalCurvedList"/>
    <dgm:cxn modelId="{F163FB3C-F40F-44F9-9059-0C65DD22805D}" type="presParOf" srcId="{9D96E7CC-1185-43AF-BB3E-985F488D3F75}" destId="{6FCE73F1-D407-4950-87E3-E6CC0B157D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D839A-1982-40D3-B1BD-995BA10FBC86}">
      <dsp:nvSpPr>
        <dsp:cNvPr id="0" name=""/>
        <dsp:cNvSpPr/>
      </dsp:nvSpPr>
      <dsp:spPr>
        <a:xfrm>
          <a:off x="-2957312" y="-455537"/>
          <a:ext cx="3528150" cy="3528150"/>
        </a:xfrm>
        <a:prstGeom prst="blockArc">
          <a:avLst>
            <a:gd name="adj1" fmla="val 18900000"/>
            <a:gd name="adj2" fmla="val 2700000"/>
            <a:gd name="adj3" fmla="val 61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3006D-E38F-46C2-9E6C-5F96BE0DFEDF}">
      <dsp:nvSpPr>
        <dsp:cNvPr id="0" name=""/>
        <dsp:cNvSpPr/>
      </dsp:nvSpPr>
      <dsp:spPr>
        <a:xfrm>
          <a:off x="299511" y="201200"/>
          <a:ext cx="5322720" cy="402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7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1  การเตรียมเข้าสู่ระบบพิธีการศุลกากรนำเข้าอิเล็กทรอนิกส์</a:t>
          </a:r>
        </a:p>
      </dsp:txBody>
      <dsp:txXfrm>
        <a:off x="299511" y="201200"/>
        <a:ext cx="5322720" cy="402610"/>
      </dsp:txXfrm>
    </dsp:sp>
    <dsp:sp modelId="{ADA9A818-33EB-4B9C-A5CD-EA9B229A3A48}">
      <dsp:nvSpPr>
        <dsp:cNvPr id="0" name=""/>
        <dsp:cNvSpPr/>
      </dsp:nvSpPr>
      <dsp:spPr>
        <a:xfrm>
          <a:off x="47879" y="150874"/>
          <a:ext cx="503263" cy="503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DAA0E-64A3-4AB7-AC64-A0CE524ADD76}">
      <dsp:nvSpPr>
        <dsp:cNvPr id="0" name=""/>
        <dsp:cNvSpPr/>
      </dsp:nvSpPr>
      <dsp:spPr>
        <a:xfrm>
          <a:off x="530337" y="805221"/>
          <a:ext cx="5091894" cy="402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7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2  การยื่นรายงานยานพาหนะเข้าและบัญชีสินค้า</a:t>
          </a:r>
        </a:p>
      </dsp:txBody>
      <dsp:txXfrm>
        <a:off x="530337" y="805221"/>
        <a:ext cx="5091894" cy="402610"/>
      </dsp:txXfrm>
    </dsp:sp>
    <dsp:sp modelId="{8E7C9FE2-04D5-4426-892F-418FCEE36565}">
      <dsp:nvSpPr>
        <dsp:cNvPr id="0" name=""/>
        <dsp:cNvSpPr/>
      </dsp:nvSpPr>
      <dsp:spPr>
        <a:xfrm>
          <a:off x="278705" y="754895"/>
          <a:ext cx="503263" cy="503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168BB-59A9-41A7-99B1-156CF05A6715}">
      <dsp:nvSpPr>
        <dsp:cNvPr id="0" name=""/>
        <dsp:cNvSpPr/>
      </dsp:nvSpPr>
      <dsp:spPr>
        <a:xfrm>
          <a:off x="530337" y="1409243"/>
          <a:ext cx="5091894" cy="402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7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3 ระบบปฏิบัติพิธีการใบขนสินค้าขาเข้า (</a:t>
          </a:r>
          <a:r>
            <a:rPr lang="en-US" sz="2000" b="1" kern="1200" dirty="0">
              <a:solidFill>
                <a:srgbClr val="002060"/>
              </a:solidFill>
            </a:rPr>
            <a:t>e-Import)</a:t>
          </a:r>
          <a:endParaRPr lang="th-TH" sz="2000" b="1" kern="1200" dirty="0">
            <a:solidFill>
              <a:srgbClr val="002060"/>
            </a:solidFill>
          </a:endParaRPr>
        </a:p>
      </dsp:txBody>
      <dsp:txXfrm>
        <a:off x="530337" y="1409243"/>
        <a:ext cx="5091894" cy="402610"/>
      </dsp:txXfrm>
    </dsp:sp>
    <dsp:sp modelId="{0A4FEB0F-3AF0-403F-B83D-A68F818C64AE}">
      <dsp:nvSpPr>
        <dsp:cNvPr id="0" name=""/>
        <dsp:cNvSpPr/>
      </dsp:nvSpPr>
      <dsp:spPr>
        <a:xfrm>
          <a:off x="278705" y="1358916"/>
          <a:ext cx="503263" cy="503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22B8B-EFA8-4D2D-8297-632D28002177}">
      <dsp:nvSpPr>
        <dsp:cNvPr id="0" name=""/>
        <dsp:cNvSpPr/>
      </dsp:nvSpPr>
      <dsp:spPr>
        <a:xfrm>
          <a:off x="299511" y="2013264"/>
          <a:ext cx="5322720" cy="402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57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4 การรับชำระค่าภาษีอากรทางอิเล็กทรอนิกส์</a:t>
          </a:r>
        </a:p>
      </dsp:txBody>
      <dsp:txXfrm>
        <a:off x="299511" y="2013264"/>
        <a:ext cx="5322720" cy="402610"/>
      </dsp:txXfrm>
    </dsp:sp>
    <dsp:sp modelId="{EC87291C-6851-45C6-B7FC-0E0E6B9A1291}">
      <dsp:nvSpPr>
        <dsp:cNvPr id="0" name=""/>
        <dsp:cNvSpPr/>
      </dsp:nvSpPr>
      <dsp:spPr>
        <a:xfrm>
          <a:off x="47879" y="1962937"/>
          <a:ext cx="503263" cy="503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3EF51-4206-4A18-A01E-69359F2104FE}">
      <dsp:nvSpPr>
        <dsp:cNvPr id="0" name=""/>
        <dsp:cNvSpPr/>
      </dsp:nvSpPr>
      <dsp:spPr>
        <a:xfrm>
          <a:off x="-3207027" y="-493500"/>
          <a:ext cx="3824793" cy="3824793"/>
        </a:xfrm>
        <a:prstGeom prst="blockArc">
          <a:avLst>
            <a:gd name="adj1" fmla="val 18900000"/>
            <a:gd name="adj2" fmla="val 2700000"/>
            <a:gd name="adj3" fmla="val 56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6C8B0-330A-4AD7-A20E-BFF43880ADE8}">
      <dsp:nvSpPr>
        <dsp:cNvPr id="0" name=""/>
        <dsp:cNvSpPr/>
      </dsp:nvSpPr>
      <dsp:spPr>
        <a:xfrm>
          <a:off x="247915" y="177305"/>
          <a:ext cx="5799459" cy="35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1</a:t>
          </a:r>
          <a:r>
            <a:rPr lang="th-TH" sz="2000" b="1" kern="1200" dirty="0"/>
            <a:t>  </a:t>
          </a:r>
          <a:r>
            <a:rPr lang="th-TH" sz="2000" b="1" kern="1200" dirty="0" err="1">
              <a:solidFill>
                <a:srgbClr val="002060"/>
              </a:solidFill>
            </a:rPr>
            <a:t>การจัด</a:t>
          </a:r>
          <a:r>
            <a:rPr lang="th-TH" sz="2000" b="1" kern="1200" dirty="0">
              <a:solidFill>
                <a:srgbClr val="002060"/>
              </a:solidFill>
            </a:rPr>
            <a:t>ทำใบขนสินค้าขาออก</a:t>
          </a:r>
        </a:p>
      </dsp:txBody>
      <dsp:txXfrm>
        <a:off x="247915" y="177305"/>
        <a:ext cx="5799459" cy="354837"/>
      </dsp:txXfrm>
    </dsp:sp>
    <dsp:sp modelId="{A37982DA-40B9-4911-8CE6-7C115C8BF458}">
      <dsp:nvSpPr>
        <dsp:cNvPr id="0" name=""/>
        <dsp:cNvSpPr/>
      </dsp:nvSpPr>
      <dsp:spPr>
        <a:xfrm>
          <a:off x="49455" y="132950"/>
          <a:ext cx="443547" cy="44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69E6B-615B-43F5-B4F1-2E4842F6ADF0}">
      <dsp:nvSpPr>
        <dsp:cNvPr id="0" name=""/>
        <dsp:cNvSpPr/>
      </dsp:nvSpPr>
      <dsp:spPr>
        <a:xfrm>
          <a:off x="525495" y="709391"/>
          <a:ext cx="5545193" cy="35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2  การบรรจุสินค้าและจัดทำใบกำกับ</a:t>
          </a:r>
          <a:r>
            <a:rPr lang="th-TH" sz="2000" b="1" kern="1200" dirty="0" err="1">
              <a:solidFill>
                <a:srgbClr val="002060"/>
              </a:solidFill>
            </a:rPr>
            <a:t>การขน</a:t>
          </a:r>
          <a:r>
            <a:rPr lang="th-TH" sz="2000" b="1" kern="1200" dirty="0">
              <a:solidFill>
                <a:srgbClr val="002060"/>
              </a:solidFill>
            </a:rPr>
            <a:t>ย้ายสินค้า</a:t>
          </a:r>
        </a:p>
      </dsp:txBody>
      <dsp:txXfrm>
        <a:off x="525495" y="709391"/>
        <a:ext cx="5545193" cy="354837"/>
      </dsp:txXfrm>
    </dsp:sp>
    <dsp:sp modelId="{7376FBBC-9245-415D-944A-8719D6CA1BF2}">
      <dsp:nvSpPr>
        <dsp:cNvPr id="0" name=""/>
        <dsp:cNvSpPr/>
      </dsp:nvSpPr>
      <dsp:spPr>
        <a:xfrm>
          <a:off x="303722" y="665036"/>
          <a:ext cx="443547" cy="44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170E1-44AA-4F2C-90A1-27563474DF9D}">
      <dsp:nvSpPr>
        <dsp:cNvPr id="0" name=""/>
        <dsp:cNvSpPr/>
      </dsp:nvSpPr>
      <dsp:spPr>
        <a:xfrm>
          <a:off x="603534" y="1229709"/>
          <a:ext cx="5467154" cy="378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3 </a:t>
          </a:r>
          <a:r>
            <a:rPr lang="th-TH" sz="2000" b="1" kern="1200" dirty="0" err="1">
              <a:solidFill>
                <a:srgbClr val="002060"/>
              </a:solidFill>
            </a:rPr>
            <a:t>การขน</a:t>
          </a:r>
          <a:r>
            <a:rPr lang="th-TH" sz="2000" b="1" kern="1200" dirty="0">
              <a:solidFill>
                <a:srgbClr val="002060"/>
              </a:solidFill>
            </a:rPr>
            <a:t>ย้ายสินค้าผ่านสถานีรับบรรทุก ณ ด่านศุลกากรที่ส่งออก</a:t>
          </a:r>
        </a:p>
      </dsp:txBody>
      <dsp:txXfrm>
        <a:off x="603534" y="1229709"/>
        <a:ext cx="5467154" cy="378374"/>
      </dsp:txXfrm>
    </dsp:sp>
    <dsp:sp modelId="{1F114F6F-6986-4FB0-8C6A-D890839B6401}">
      <dsp:nvSpPr>
        <dsp:cNvPr id="0" name=""/>
        <dsp:cNvSpPr/>
      </dsp:nvSpPr>
      <dsp:spPr>
        <a:xfrm>
          <a:off x="381761" y="1197122"/>
          <a:ext cx="443547" cy="44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B1377-8A24-4778-94D7-B5228D2513B7}">
      <dsp:nvSpPr>
        <dsp:cNvPr id="0" name=""/>
        <dsp:cNvSpPr/>
      </dsp:nvSpPr>
      <dsp:spPr>
        <a:xfrm>
          <a:off x="525495" y="1773563"/>
          <a:ext cx="5545193" cy="35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4 การตัดบัญชีใบกำกับ</a:t>
          </a:r>
          <a:r>
            <a:rPr lang="th-TH" sz="2000" b="1" kern="1200" dirty="0" err="1">
              <a:solidFill>
                <a:srgbClr val="002060"/>
              </a:solidFill>
            </a:rPr>
            <a:t>การขน</a:t>
          </a:r>
          <a:r>
            <a:rPr lang="th-TH" sz="2000" b="1" kern="1200" dirty="0">
              <a:solidFill>
                <a:srgbClr val="002060"/>
              </a:solidFill>
            </a:rPr>
            <a:t>ย้ายสินค้า</a:t>
          </a:r>
        </a:p>
      </dsp:txBody>
      <dsp:txXfrm>
        <a:off x="525495" y="1773563"/>
        <a:ext cx="5545193" cy="354837"/>
      </dsp:txXfrm>
    </dsp:sp>
    <dsp:sp modelId="{F9358BAD-B8A4-4CE1-A32B-4281E897974E}">
      <dsp:nvSpPr>
        <dsp:cNvPr id="0" name=""/>
        <dsp:cNvSpPr/>
      </dsp:nvSpPr>
      <dsp:spPr>
        <a:xfrm>
          <a:off x="303722" y="1729209"/>
          <a:ext cx="443547" cy="44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3D359-68FD-459D-B852-950E19CA2A68}">
      <dsp:nvSpPr>
        <dsp:cNvPr id="0" name=""/>
        <dsp:cNvSpPr/>
      </dsp:nvSpPr>
      <dsp:spPr>
        <a:xfrm>
          <a:off x="271229" y="2305650"/>
          <a:ext cx="5799459" cy="35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6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002060"/>
              </a:solidFill>
            </a:rPr>
            <a:t>5 การรับบรรทุกของส่งออก</a:t>
          </a:r>
        </a:p>
      </dsp:txBody>
      <dsp:txXfrm>
        <a:off x="271229" y="2305650"/>
        <a:ext cx="5799459" cy="354837"/>
      </dsp:txXfrm>
    </dsp:sp>
    <dsp:sp modelId="{6FCE73F1-D407-4950-87E3-E6CC0B157DEF}">
      <dsp:nvSpPr>
        <dsp:cNvPr id="0" name=""/>
        <dsp:cNvSpPr/>
      </dsp:nvSpPr>
      <dsp:spPr>
        <a:xfrm>
          <a:off x="49455" y="2261295"/>
          <a:ext cx="443547" cy="44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72EF0-E7A2-44FF-95F2-20246C257970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BBE38-C4C8-4D5D-BE7A-08475867D7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73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6033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39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99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43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37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989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43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567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5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8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4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51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86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98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2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5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43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F02A-6F1A-4684-B485-3B3CF8BBDD55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D5D163-DF34-46C9-B61B-6D784D5054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3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13793" y="233855"/>
            <a:ext cx="9133489" cy="1121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FF0000"/>
                </a:solidFill>
              </a:rPr>
              <a:t>ด่านศุลกากรท่าอากาศยานหาดใหญ่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</a:rPr>
              <a:t>Hatyai</a:t>
            </a:r>
            <a:r>
              <a:rPr lang="en-US" sz="2800" dirty="0">
                <a:solidFill>
                  <a:srgbClr val="FF0000"/>
                </a:solidFill>
              </a:rPr>
              <a:t> Airport Customs House</a:t>
            </a:r>
            <a:endParaRPr lang="th-TH" sz="2800" dirty="0">
              <a:solidFill>
                <a:srgbClr val="FF0000"/>
              </a:solidFill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51338" y="1547648"/>
            <a:ext cx="10867696" cy="498978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</a:rPr>
              <a:t>ตามที่ ด่านศุลกากรท่าอากาศยานหาดใหญ่ เปิดโครงการอบรมหลักสูตร “พิธีการศุลกากรทางอิเล็กทรอนิกส์ สำหรับของที่ใช้สิทธิประโยชน์ทางภาษีอากรให้แก่ผู้ประกอบการภายในเขตประกอบการเสรีไปแล้วนั้น ได้แก่ </a:t>
            </a:r>
          </a:p>
          <a:p>
            <a:r>
              <a:rPr lang="th-TH" sz="2800" b="1" dirty="0">
                <a:solidFill>
                  <a:srgbClr val="002060"/>
                </a:solidFill>
              </a:rPr>
              <a:t>                              </a:t>
            </a:r>
            <a:r>
              <a:rPr lang="th-TH" sz="2800" b="1" dirty="0">
                <a:solidFill>
                  <a:srgbClr val="00B0F0"/>
                </a:solidFill>
              </a:rPr>
              <a:t>หลักสูตรพิธีการศุลกากรนำเข้าทางอิเล็กทรอนิกส์</a:t>
            </a: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4049325680"/>
              </p:ext>
            </p:extLst>
          </p:nvPr>
        </p:nvGraphicFramePr>
        <p:xfrm>
          <a:off x="2874578" y="3058512"/>
          <a:ext cx="5654566" cy="2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38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11448" y="231228"/>
            <a:ext cx="8915399" cy="809296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สิทธิประโยชน์ตามกฎหมายศุลกากร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85848" y="1040525"/>
            <a:ext cx="8340998" cy="188135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h-TH" sz="35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พระราชบัญญัติศุลกากร พ.ศ.2560</a:t>
            </a:r>
          </a:p>
          <a:p>
            <a:pPr algn="l"/>
            <a:r>
              <a:rPr lang="th-TH" sz="35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1.ด้านการคืนอากร ตามมาตรา 29</a:t>
            </a:r>
          </a:p>
          <a:p>
            <a:pPr algn="l"/>
            <a:r>
              <a:rPr lang="th-TH" sz="35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2.ด้านคลังสินค้าทัณฑ์บน</a:t>
            </a:r>
          </a:p>
          <a:p>
            <a:pPr algn="l"/>
            <a:r>
              <a:rPr lang="th-TH" sz="35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3.ด้านเขตปลอดอากร/</a:t>
            </a:r>
            <a:r>
              <a:rPr lang="th-TH" sz="350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เขตประกอบการเสรี</a:t>
            </a:r>
            <a:endParaRPr lang="th-TH" sz="35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40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098648" y="2921876"/>
            <a:ext cx="862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</a:rPr>
              <a:t>สิทธิประโยชน์ตามกฎหมายอื่น</a:t>
            </a:r>
            <a:endParaRPr lang="th-TH" sz="4800" dirty="0">
              <a:solidFill>
                <a:srgbClr val="FF0000"/>
              </a:solidFill>
              <a:latin typeface="TH Niramit AS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385848" y="3752873"/>
            <a:ext cx="92280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พระราชบัญญัติส่งเสริมการลงทุน พ.ศ.2520</a:t>
            </a:r>
          </a:p>
          <a:p>
            <a:r>
              <a:rPr lang="th-TH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ด้านการส่งเสริมการลงทุน </a:t>
            </a:r>
            <a:r>
              <a:rPr lang="en-US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(BOI)</a:t>
            </a:r>
          </a:p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พระราชบัญญัติการนิคมอุตสาหกรรมแห่งประเทศไทย พ.ศ.2522</a:t>
            </a:r>
          </a:p>
          <a:p>
            <a:r>
              <a:rPr lang="th-TH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ด้านเขตประกอบการเสรี</a:t>
            </a:r>
          </a:p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พระราชบัญญัติชดเชยค่าภาษีอากรสินค้าที่ส่งออกที่ผลิต ในราชอาณาจักร พ.ศ.2524</a:t>
            </a:r>
          </a:p>
          <a:p>
            <a:r>
              <a:rPr lang="th-TH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ด้านชดเชยค่าภาษีอากร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086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6069" y="771256"/>
            <a:ext cx="10040509" cy="5419338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rgbClr val="FF0000"/>
                </a:solidFill>
                <a:cs typeface="+mn-cs"/>
              </a:rPr>
              <a:t>สิทธิประโยชน์ด้านเขตประกอบการเสรี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002060"/>
                </a:solidFill>
              </a:rPr>
              <a:t>- </a:t>
            </a:r>
            <a:r>
              <a:rPr lang="th-TH" altLang="th-TH" b="1" dirty="0">
                <a:solidFill>
                  <a:srgbClr val="002060"/>
                </a:solidFill>
              </a:rPr>
              <a:t>พระราชบัญญัติการนิคมอุตสาหกรรมแห่งประเทศไทย พ.ศ. 2522 ซึ่งแก้ไขเพิ่มเติมพระราชบัญญัติการนิคมอุตสาหกรรมแห่งประเทศไทย (ฉบับที่ 5)        พ.ศ. 2562 ได้ให้สิทธิประโยชน์ ทางด้านภาษีอากรแก่ผู้ประกอบการในเขตประกอบการเสรีในนิคมอุตสาหกรรมของการนิคมอุตสาหกรรม แห่งประเทศไทย </a:t>
            </a:r>
            <a:r>
              <a:rPr lang="th-TH" altLang="th-TH" b="1" u="sng" dirty="0">
                <a:solidFill>
                  <a:srgbClr val="7030A0"/>
                </a:solidFill>
              </a:rPr>
              <a:t>กรมศุลกากรซึ่งมีหน้าที่ในการควบคุมดูแลและรับผิดชอบในเรื่องภาษีอากรของรัฐ และ เพื่อการส่งเสริมการส่งออกแก่ผู้ประกอบการในเขตประกอบการเสรี</a:t>
            </a:r>
            <a:br>
              <a:rPr lang="th-TH" altLang="th-TH" b="1" u="sng" dirty="0">
                <a:solidFill>
                  <a:srgbClr val="7030A0"/>
                </a:solidFill>
              </a:rPr>
            </a:br>
            <a:r>
              <a:rPr lang="th-TH" altLang="th-TH" b="1" dirty="0">
                <a:solidFill>
                  <a:srgbClr val="002060"/>
                </a:solidFill>
              </a:rPr>
              <a:t> - ประมวลระเบียบปฏิบัติศุลกากร พ.ศ.2560 หมวด 6 (6 04 01 01 – 6 04 05 03)</a:t>
            </a:r>
            <a:br>
              <a:rPr lang="th-TH" dirty="0">
                <a:solidFill>
                  <a:srgbClr val="002060"/>
                </a:solidFill>
              </a:rPr>
            </a:br>
            <a:r>
              <a:rPr lang="th-TH" b="1" dirty="0">
                <a:solidFill>
                  <a:srgbClr val="002060"/>
                </a:solidFill>
              </a:rPr>
              <a:t> - ประกาศกรมศุลกากร ที่ 115/2561 และ 118 – 119/2561</a:t>
            </a:r>
            <a:br>
              <a:rPr lang="th-TH" b="1" dirty="0">
                <a:solidFill>
                  <a:srgbClr val="002060"/>
                </a:solidFill>
              </a:rPr>
            </a:br>
            <a:r>
              <a:rPr lang="th-TH" b="1" dirty="0">
                <a:solidFill>
                  <a:srgbClr val="002060"/>
                </a:solidFill>
              </a:rPr>
              <a:t> - </a:t>
            </a:r>
            <a:r>
              <a:rPr lang="th-TH" altLang="th-TH" b="1" dirty="0">
                <a:solidFill>
                  <a:srgbClr val="002060"/>
                </a:solidFill>
              </a:rPr>
              <a:t>ประกาศกรมศุลกากรที่เกี่ยวข้องในการปฏิบัติพิธีการทางอิเล็กทรอนิกส์</a:t>
            </a:r>
            <a:br>
              <a:rPr lang="th-TH" altLang="th-TH" b="1" dirty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51641" y="599090"/>
            <a:ext cx="10590213" cy="5780689"/>
          </a:xfrm>
        </p:spPr>
        <p:txBody>
          <a:bodyPr anchor="t">
            <a:normAutofit fontScale="90000"/>
          </a:bodyPr>
          <a:lstStyle/>
          <a:p>
            <a:pPr algn="l"/>
            <a:br>
              <a:rPr lang="th-TH" altLang="th-TH" sz="3600" b="1" dirty="0">
                <a:solidFill>
                  <a:srgbClr val="002060"/>
                </a:solidFill>
              </a:rPr>
            </a:br>
            <a:r>
              <a:rPr lang="th-TH" altLang="th-TH" sz="3600" b="1" dirty="0">
                <a:solidFill>
                  <a:srgbClr val="002060"/>
                </a:solidFill>
              </a:rPr>
              <a:t>    ►</a:t>
            </a: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119/2561 คู่มือการผ่านพิธีการศุลกากรทางอิเล็กทรอนิกส์ว่าด้วยกระบวนการทางศุลกากรสำหรับการใช้สิทธิประโยชน์ทางภาษีอากร </a:t>
            </a:r>
            <a:r>
              <a:rPr lang="th-TH" altLang="th-TH" sz="3100" b="1" dirty="0">
                <a:solidFill>
                  <a:srgbClr val="002060"/>
                </a:solidFill>
                <a:latin typeface="Andalus" panose="02020603050405020304" pitchFamily="18" charset="-78"/>
              </a:rPr>
              <a:t>(</a:t>
            </a:r>
            <a: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e-Tax Incentives)</a:t>
            </a:r>
            <a:b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    </a:t>
            </a:r>
            <a:r>
              <a:rPr lang="en-US" altLang="th-TH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►</a:t>
            </a: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131/2561 </a:t>
            </a: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การปฏิบัติพิธีการศุลกากรทางอิเล็กทรอนิกส์สำหรับการเชื่อมโยงข้อมูลตามกฎหมายอื่นที่เกี่ยวข้องกับการศุลกากร</a:t>
            </a:r>
            <a:b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</a:b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    </a:t>
            </a:r>
            <a:r>
              <a:rPr lang="th-TH" altLang="th-TH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►</a:t>
            </a: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133/2561 คู่มือการปฏิบัติพิธีการศุลกากรทางอิเล็กทรอนิกส์ว่าด้วยกระบวนการทางศุลกากรสำหรับการนำเข้า </a:t>
            </a:r>
            <a:r>
              <a:rPr lang="th-TH" altLang="th-TH" sz="3100" b="1" dirty="0">
                <a:solidFill>
                  <a:srgbClr val="002060"/>
                </a:solidFill>
                <a:latin typeface="Andalus" panose="02020603050405020304" pitchFamily="18" charset="-78"/>
              </a:rPr>
              <a:t>(</a:t>
            </a:r>
            <a: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e-Import)</a:t>
            </a:r>
            <a:b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    </a:t>
            </a:r>
            <a:r>
              <a:rPr lang="en-US" altLang="th-TH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►</a:t>
            </a: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132/2561 </a:t>
            </a: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คู่มือการปฏิบัติพิธีการศุลกากรทางอิเล็กทรอนิกส์ว่าด้วยกระบวนการทางศุลกากรสำหรับการส่งออก </a:t>
            </a:r>
            <a:r>
              <a:rPr lang="th-TH" altLang="th-TH" sz="3100" b="1" dirty="0">
                <a:solidFill>
                  <a:srgbClr val="002060"/>
                </a:solidFill>
                <a:latin typeface="Andalus" panose="02020603050405020304" pitchFamily="18" charset="-78"/>
              </a:rPr>
              <a:t>(</a:t>
            </a:r>
            <a: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e-Export)</a:t>
            </a:r>
            <a:br>
              <a:rPr lang="en-US" altLang="th-TH" sz="31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    </a:t>
            </a:r>
            <a:r>
              <a:rPr lang="en-US" altLang="th-TH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►</a:t>
            </a:r>
            <a:r>
              <a:rPr lang="en-US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134/2561 </a:t>
            </a:r>
            <a:r>
              <a:rPr lang="th-TH" altLang="th-TH" sz="3600" b="1" dirty="0">
                <a:solidFill>
                  <a:srgbClr val="002060"/>
                </a:solidFill>
                <a:latin typeface="TH Niramit AS" panose="02000506000000020004" pitchFamily="2" charset="-34"/>
              </a:rPr>
              <a:t>การปฏิบัติพิธีการทางการปฏิบัติพิธีการศุลกากรทางอิเล็กทรอนิกส์</a:t>
            </a:r>
            <a:br>
              <a:rPr lang="th-TH" altLang="th-TH" sz="4000" b="1" dirty="0">
                <a:solidFill>
                  <a:srgbClr val="002060"/>
                </a:solidFill>
                <a:latin typeface="TH SarabunPSK" panose="020B0500040200020003" pitchFamily="34" charset="-34"/>
              </a:rPr>
            </a:br>
            <a:br>
              <a:rPr lang="th-TH" sz="4000" dirty="0"/>
            </a:b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94181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4098" y="624110"/>
            <a:ext cx="8818178" cy="710704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สิทธิประโยชน์ด้านภาษีอากรสำหรับการลงทุนใน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+mn-cs"/>
              </a:rPr>
              <a:t>I-EA-T</a:t>
            </a:r>
            <a:endParaRPr lang="th-TH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39390" y="1334814"/>
            <a:ext cx="10937603" cy="5192110"/>
          </a:xfrm>
        </p:spPr>
        <p:txBody>
          <a:bodyPr>
            <a:normAutofit lnSpcReduction="10000"/>
          </a:bodyPr>
          <a:lstStyle/>
          <a:p>
            <a:r>
              <a:rPr lang="th-TH" sz="2800" b="1" dirty="0">
                <a:solidFill>
                  <a:srgbClr val="002060"/>
                </a:solidFill>
              </a:rPr>
              <a:t>ได้รับสิทธิประโยชน์ทางอากรเช่นเดียวกับของที่นำเข้าไปในเขตปลอดอากร</a:t>
            </a:r>
          </a:p>
          <a:p>
            <a:r>
              <a:rPr lang="th-TH" sz="2800" b="1" dirty="0">
                <a:solidFill>
                  <a:srgbClr val="002060"/>
                </a:solidFill>
              </a:rPr>
              <a:t>ยกเว้นค่าธรรมเนียมพิเศษตามกฎหมายว่าด้วยการส่งเสริมการลงทุน อากรขาเข้า ภาษีมูลค่าเพิ่ม และภาษีสรรพสามิต ให้แก่ของที่นำเข้ามาในราชอาณาจักรและนำเข้าไปในเขตประกอบการเสรี ดังนี้</a:t>
            </a:r>
          </a:p>
          <a:p>
            <a:pPr marL="457200" lvl="1" indent="0">
              <a:buNone/>
            </a:pPr>
            <a:r>
              <a:rPr lang="th-TH" sz="2800" b="1" dirty="0">
                <a:solidFill>
                  <a:srgbClr val="002060"/>
                </a:solidFill>
              </a:rPr>
              <a:t>- เครื่องจักร อุปกรณ์ เครื่องมือ และเครื่องใช้ รวมทั้งส่วนประกอบของสิ่งดังกล่าวที่จำเป็นต้องใช้ในการผลิตสินค้าหรือเพื่อพาณิชยกรรม แล้วแต่กรณี</a:t>
            </a:r>
          </a:p>
          <a:p>
            <a:pPr marL="457200" lvl="1" indent="0">
              <a:buNone/>
            </a:pPr>
            <a:r>
              <a:rPr lang="th-TH" sz="2800" b="1" dirty="0">
                <a:solidFill>
                  <a:srgbClr val="002060"/>
                </a:solidFill>
              </a:rPr>
              <a:t>- ของที่ใช้ในการสร้าง ประกอบ หรือติดตั้งเป็นโรงงานหรืออาคารในเขตประกอบการเสรี</a:t>
            </a:r>
          </a:p>
          <a:p>
            <a:pPr marL="457200" lvl="1" indent="0">
              <a:buNone/>
            </a:pPr>
            <a:r>
              <a:rPr lang="th-TH" sz="2800" b="1" dirty="0">
                <a:solidFill>
                  <a:srgbClr val="002060"/>
                </a:solidFill>
              </a:rPr>
              <a:t>- ของที่ใช้ในการผลิตสินค้าหรือเพื่อพาณิชยกรรม</a:t>
            </a:r>
          </a:p>
          <a:p>
            <a:r>
              <a:rPr lang="th-TH" sz="2800" b="1" dirty="0">
                <a:solidFill>
                  <a:srgbClr val="002060"/>
                </a:solidFill>
              </a:rPr>
              <a:t>ยกเว้นอากรขาออก ภาษีมูลค่าเพิ่ม และภาษีสรรพสามิต ให้แก่ ผลิตภัณฑ์ สิ่งพลอยได้ และสิ่งอื่นที่ได้จากการผลิตในเขตประกอบการเสรี หากส่งออกไปนอกราชอาณาจักร</a:t>
            </a:r>
          </a:p>
          <a:p>
            <a:r>
              <a:rPr lang="th-TH" sz="2800" b="1" dirty="0">
                <a:solidFill>
                  <a:srgbClr val="002060"/>
                </a:solidFill>
              </a:rPr>
              <a:t>ให้ของที่นำออกจากเขตประกอบการเสรีแห่งหนึ่งไปยังเขตประกอบการเสรีอีกแห่งหนึ่งได้รับสิทธิประโยชน์ตามข้างต้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196210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66951" y="988399"/>
            <a:ext cx="10373710" cy="5181173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สิทธิประโยชน์ที่ไม่เกี่ยวกับภาษีอากร </a:t>
            </a:r>
            <a:r>
              <a:rPr lang="en-US" sz="3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(Non-Tax Privileges)</a:t>
            </a:r>
            <a:endParaRPr lang="th-TH" sz="3600" b="1" dirty="0">
              <a:solidFill>
                <a:srgbClr val="FF0000"/>
              </a:solidFill>
              <a:latin typeface="Andalus" panose="02020603050405020304" pitchFamily="18" charset="-78"/>
            </a:endParaRPr>
          </a:p>
          <a:p>
            <a:pPr algn="l"/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1) สิทธิในการถือกรรมสิทธิ์ที่ดินในนิคมอุตสาหกรรม (มาตรา 44 )</a:t>
            </a:r>
          </a:p>
          <a:p>
            <a:pPr algn="l"/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2) ได้รับอนุญาตนำผู้เชี่ยวชาญ ช่างฝีมือต่างชาติเข้ามาทำงานในประเทศพร้อมการให้บริการขอ   วีซ่าและ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 Permit </a:t>
            </a:r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(มาตรา 45 )</a:t>
            </a:r>
          </a:p>
          <a:p>
            <a:pPr algn="l"/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3) ได้รับอนุญาตนำคู่สมรส บุตรและผู้อยู่ในอุปการะเข้าพักอาศัยในประเทศ พร้อมการให้บริการขอวีซ่า (มาตรา 45 ) </a:t>
            </a:r>
          </a:p>
          <a:p>
            <a:pPr algn="l"/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4) สามารถนำส่งเงินตราต่างประเทศออกนอกราชอาณาจักรได้ (มาตรา 47)</a:t>
            </a:r>
          </a:p>
          <a:p>
            <a:pPr algn="l">
              <a:spcBef>
                <a:spcPts val="0"/>
              </a:spcBef>
            </a:pPr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5) สิทธิประโยชน์เพิ่มเติมจาก </a:t>
            </a:r>
            <a:r>
              <a:rPr lang="en-US" sz="2800" b="1" dirty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BOI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j-cs"/>
              </a:rPr>
              <a:t>ในกรณีขอรับการส่งเสริมการลงทุน (มาตรา 48)</a:t>
            </a:r>
          </a:p>
          <a:p>
            <a:pPr algn="l"/>
            <a:endParaRPr lang="th-TH" sz="2800" b="1" dirty="0">
              <a:solidFill>
                <a:srgbClr val="002060"/>
              </a:solidFill>
              <a:latin typeface="Century Gothic" panose="020B0502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179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1" y="1557338"/>
            <a:ext cx="2303463" cy="338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19738" y="1989138"/>
            <a:ext cx="1008062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เขตฯ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7850" y="1916114"/>
            <a:ext cx="166528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เครื่องจักร วัตถุดิบ/ของ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58938" y="3573463"/>
            <a:ext cx="2087562" cy="1295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ส่งออก ผลิตภัณฑ์หรือของที่นำเข้า</a:t>
            </a:r>
          </a:p>
        </p:txBody>
      </p:sp>
      <p:sp>
        <p:nvSpPr>
          <p:cNvPr id="8" name="Oval 7"/>
          <p:cNvSpPr/>
          <p:nvPr/>
        </p:nvSpPr>
        <p:spPr>
          <a:xfrm>
            <a:off x="3863976" y="5373688"/>
            <a:ext cx="22320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ของในประเทศ (</a:t>
            </a:r>
            <a:r>
              <a:rPr lang="th-TH" dirty="0" err="1"/>
              <a:t>กศก</a:t>
            </a:r>
            <a:r>
              <a:rPr lang="th-TH" dirty="0"/>
              <a:t>. 122)</a:t>
            </a:r>
          </a:p>
        </p:txBody>
      </p:sp>
      <p:sp>
        <p:nvSpPr>
          <p:cNvPr id="9" name="Oval 8"/>
          <p:cNvSpPr/>
          <p:nvPr/>
        </p:nvSpPr>
        <p:spPr>
          <a:xfrm>
            <a:off x="7896226" y="4941888"/>
            <a:ext cx="1800225" cy="86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นำออกชั่วคราว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72488" y="1557339"/>
            <a:ext cx="1511300" cy="16922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ขายให้ผู้มีสิทธิ์ </a:t>
            </a:r>
            <a:r>
              <a:rPr lang="en-US" dirty="0"/>
              <a:t>BOI </a:t>
            </a:r>
            <a:r>
              <a:rPr lang="th-TH" dirty="0"/>
              <a:t>ม.29 </a:t>
            </a:r>
          </a:p>
          <a:p>
            <a:pPr algn="ctr">
              <a:defRPr/>
            </a:pPr>
            <a:r>
              <a:rPr lang="th-TH" dirty="0"/>
              <a:t>คลังทัณฑ์บน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28026" y="3573463"/>
            <a:ext cx="1655763" cy="1079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ขายเพื่อบริโภคในประเทศ/เศษ</a:t>
            </a:r>
          </a:p>
        </p:txBody>
      </p:sp>
      <p:sp>
        <p:nvSpPr>
          <p:cNvPr id="12" name="Oval 11"/>
          <p:cNvSpPr/>
          <p:nvPr/>
        </p:nvSpPr>
        <p:spPr>
          <a:xfrm>
            <a:off x="4106864" y="1905001"/>
            <a:ext cx="50482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</a:t>
            </a:r>
            <a:endParaRPr lang="th-TH" dirty="0"/>
          </a:p>
        </p:txBody>
      </p:sp>
      <p:sp>
        <p:nvSpPr>
          <p:cNvPr id="13" name="Oval 12"/>
          <p:cNvSpPr/>
          <p:nvPr/>
        </p:nvSpPr>
        <p:spPr>
          <a:xfrm>
            <a:off x="4143375" y="3759200"/>
            <a:ext cx="431800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  <a:endParaRPr lang="th-TH" dirty="0"/>
          </a:p>
        </p:txBody>
      </p:sp>
      <p:sp>
        <p:nvSpPr>
          <p:cNvPr id="14" name="Oval 13"/>
          <p:cNvSpPr/>
          <p:nvPr/>
        </p:nvSpPr>
        <p:spPr>
          <a:xfrm>
            <a:off x="7896226" y="2133600"/>
            <a:ext cx="360363" cy="5032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th-TH" dirty="0"/>
          </a:p>
        </p:txBody>
      </p:sp>
      <p:sp>
        <p:nvSpPr>
          <p:cNvPr id="15" name="Oval 14"/>
          <p:cNvSpPr/>
          <p:nvPr/>
        </p:nvSpPr>
        <p:spPr>
          <a:xfrm>
            <a:off x="7824788" y="3933825"/>
            <a:ext cx="431800" cy="647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  <a:endParaRPr lang="th-TH" dirty="0"/>
          </a:p>
        </p:txBody>
      </p:sp>
      <p:sp>
        <p:nvSpPr>
          <p:cNvPr id="16" name="Oval 15"/>
          <p:cNvSpPr/>
          <p:nvPr/>
        </p:nvSpPr>
        <p:spPr>
          <a:xfrm>
            <a:off x="6248401" y="5624513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5159376" y="6237288"/>
            <a:ext cx="309721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BOI/</a:t>
            </a:r>
            <a:r>
              <a:rPr lang="th-TH" dirty="0"/>
              <a:t>ม.29/</a:t>
            </a:r>
            <a:r>
              <a:rPr lang="en-US" dirty="0"/>
              <a:t>FZ/IEAT</a:t>
            </a:r>
            <a:endParaRPr lang="th-TH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08438" y="1196976"/>
            <a:ext cx="0" cy="4176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8608" y="404814"/>
            <a:ext cx="5968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200" b="1" dirty="0">
                <a:solidFill>
                  <a:srgbClr val="00B0F0"/>
                </a:solidFill>
                <a:latin typeface="Tahoma" panose="020B0604030504040204" pitchFamily="34" charset="0"/>
                <a:cs typeface="+mn-cs"/>
              </a:rPr>
              <a:t>เขตปลอดอากร และ เขตประกอบการเสรี</a:t>
            </a:r>
          </a:p>
        </p:txBody>
      </p:sp>
      <p:sp>
        <p:nvSpPr>
          <p:cNvPr id="23" name="Oval 22"/>
          <p:cNvSpPr/>
          <p:nvPr/>
        </p:nvSpPr>
        <p:spPr>
          <a:xfrm>
            <a:off x="8772526" y="692151"/>
            <a:ext cx="1223963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กำจัด/ทำลาย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648075" y="2420938"/>
            <a:ext cx="1511300" cy="2159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Bent Arrow 25"/>
          <p:cNvSpPr/>
          <p:nvPr/>
        </p:nvSpPr>
        <p:spPr>
          <a:xfrm>
            <a:off x="5519739" y="4652963"/>
            <a:ext cx="288925" cy="647700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824663" y="4113213"/>
            <a:ext cx="855662" cy="215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Right Arrow 27"/>
          <p:cNvSpPr/>
          <p:nvPr/>
        </p:nvSpPr>
        <p:spPr>
          <a:xfrm>
            <a:off x="6964363" y="2224088"/>
            <a:ext cx="787400" cy="1968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9" name="Bent Arrow 28"/>
          <p:cNvSpPr/>
          <p:nvPr/>
        </p:nvSpPr>
        <p:spPr>
          <a:xfrm>
            <a:off x="6757989" y="873126"/>
            <a:ext cx="1908175" cy="917575"/>
          </a:xfrm>
          <a:prstGeom prst="ben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7755426">
            <a:off x="7113588" y="4402138"/>
            <a:ext cx="485775" cy="9779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" name="Up Arrow 34"/>
          <p:cNvSpPr/>
          <p:nvPr/>
        </p:nvSpPr>
        <p:spPr>
          <a:xfrm>
            <a:off x="6253164" y="4743450"/>
            <a:ext cx="180975" cy="8636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" name="Left Arrow 35"/>
          <p:cNvSpPr/>
          <p:nvPr/>
        </p:nvSpPr>
        <p:spPr>
          <a:xfrm>
            <a:off x="3833814" y="4437063"/>
            <a:ext cx="1296987" cy="144462"/>
          </a:xfrm>
          <a:prstGeom prst="lef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Down Arrow 36"/>
          <p:cNvSpPr/>
          <p:nvPr/>
        </p:nvSpPr>
        <p:spPr>
          <a:xfrm>
            <a:off x="6621463" y="4868864"/>
            <a:ext cx="188912" cy="720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6951663" y="5467351"/>
            <a:ext cx="944562" cy="625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FZ/IEAT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5664200" y="3573464"/>
            <a:ext cx="647700" cy="185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46750" y="3159126"/>
            <a:ext cx="4826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2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3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83933" y="1695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0317" y="1450428"/>
            <a:ext cx="11077904" cy="5328744"/>
          </a:xfrm>
        </p:spPr>
        <p:txBody>
          <a:bodyPr>
            <a:normAutofit lnSpcReduction="10000"/>
          </a:bodyPr>
          <a:lstStyle/>
          <a:p>
            <a:r>
              <a:rPr lang="th-TH" sz="2300" b="1" dirty="0">
                <a:solidFill>
                  <a:srgbClr val="002060"/>
                </a:solidFill>
              </a:rPr>
              <a:t>มาตรา 48 ให้ของที่นำเข้าไปในเขตประกอบการเสรีได้รับสิทธิประโยชน์ทางอากรเช่นเดียวกับของที่นำเข้าไปในเขตปลอดอากรตามกฎหมาย  ว่าด้วยศุลกากร และให้รวมถึงสิทธิประโยชน์ในกรณีดังต่อไปนี้ด้วย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     (1) ของที่นำเข้ามาในราชอาณาจักรและนำเข้าไปในเขตประกอบการเสรี ให้ได้รับยกเว้นค่าธรรมเนียมพิเศษตามกฎหมายว่าด้วยการส่งเสริมการลงทุน อากรขาเข้า ภาษีมูลค่าเพิ่มและภาษีสรรพสามิต สำหรับของที่เป็นเครื่องจักร อุปกรณ์ เครื่องมือ และเครื่องใช้ รวมทั้งส่วนประกอบของ สิ่งดังกล่าวที่จำเป็นต้องใช้ในการผลิตสินค้าหรือเพื่อพาณิชยกรรม แล้วแต่กรณี ของที่ใช้ในการสร้าง ประกอบ หรือติดตั้งเป็นโรงงานหรืออาคาร  ในเขตประกอบการเสรี ทั้งนี้ เท่าที่นำเข้ามาในราชอาณาจักรและนำเข้าไปในเขตประกอบการเสรีตามที่คณะกรรมการอนุมัติ และต้องปฏิบัติตามหลักเกณฑ์ วิธีการ และเงื่อนไขที่คณะกรรมการกำหนด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     (2) ของที่นำเข้ามาในราชอาณาจักรและนำเข้าไปในเขตประกอบการเสรีเพื่อใช้ในการผลิตสินค้าหรือเพื่อพาณิชยกรรม ให้ได้รับยกเว้นค่าธรรมเนียมพิเศษตามกฎหมายว่าด้วยการส่งเสริมการลงทุนอากรขาเข้า ภาษีมูลค่าเพิ่ม และภาษีสรรพสามิต ทั้งนี้ ตามหลักเกณฑ์ วิธีการ และเงื่อนไขที่ผู้ว่าการกำหนด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     (3) ของที่นำเข้ามาในราชอาณาจักรและนำเข้าไปในเขตประกอบการเสรีตาม (2) รวมทั้งผลิตภัณฑ์ สิ่งพลอยได้ และสิ่งอื่นที่ได้จากการผลิตในเขตประกอบการเสรี หากส่งออกไปนอกราชอาณาจักรให้ได้รับยกเว้นอากรขาออก ภาษีมูลค่าเพิ่ม และภาษีสรรพสามิต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     ของที่นำเข้าไปในเขตประกอบการเสรีตามวรรคหนึ่ง ให้รวมถึงของที่นำออกจากเขตประกอบการเสรีแห่งหนึ่งไปยังเขตประกอบการเสรีอีกแห่งหนึ่งด้วย</a:t>
            </a: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4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94443" y="2982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7665" y="1849821"/>
            <a:ext cx="10881880" cy="4593020"/>
          </a:xfrm>
        </p:spPr>
        <p:txBody>
          <a:bodyPr>
            <a:normAutofit lnSpcReduction="10000"/>
          </a:bodyPr>
          <a:lstStyle/>
          <a:p>
            <a:r>
              <a:rPr lang="th-TH" sz="2300" b="1" dirty="0">
                <a:solidFill>
                  <a:srgbClr val="002060"/>
                </a:solidFill>
              </a:rPr>
              <a:t>มาตรา 49 ในกรณีการนำของเข้ามาในราชอาณาจักรหรือนำวัตถุดิบภายในราชอาณาจักรเข้าไปในเขตประกอบการเสรีเพื่อผลิตผสม ประกอบ บรรจุ หรือดำเนินการอื่นใดกับของนั้นโดยมีวัตถุประสงค์เพื่อส่งออกไปนอกราชอาณาจักร ให้ของนั้นได้รับยกเว้นไม่อยู่ภายในบังคับของกฎหมายในส่วนที่เกี่ยวกับการควบคุมการนำเข้ามาในราชอาณาจักร การส่งออกไปนอกราชอาณาจักร การครอบครองหรือการใช้ประโยชน์ซึ่งของดังกล่าว หรือเกี่ยวกับการควบคุมมาตรฐานหรือคุณภาพ การประทับตราหรือเครื่องหมายใด ๆ แก่ของนั้น แต่ไม่รวมถึงกฎหมายว่าด้วยศุลกากร ทั้งนี้ ตามหลักเกณฑ์ วิธีการและเงื่อนไขที่คณะกรรมการกำหนด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	ในกรณีที่ของตามวรรคหนึ่งเป็นของที่ก่อให้เกิดหรืออาจก่อให้เกิดผลกระทบต่อความมั่นคงหรือความปลอดภัยของประเทศ        ความสงบเรียบร้อยของประชาชน สุขภาพอนามัยของประชาชนหรือสิ่งแวดล้อม หรือเป็นของซึ่งประเทศไทยมีพันธกรณีตามข้อผูกพันตามสัญญาหรือความตกลงระหว่างประเทศที่เกี่ยวกับการนำเข้ามาในราชอาณาจักร การส่งออกไปนอกราชอาณาจักร การครอบครองหรือการใช้ประโยชน์ ให้รัฐมนตรีมีอำนาจออกกฎกระทรวงกำหนดชนิดหรือประเภทของ ของดังกล่าวมิให้ได้รับยกเว้นตามวรรคหนึ่งได้ ทั้งนี้ จะกำหนดหลักเกณฑ์ วิธีการ และเงื่อนไข</a:t>
            </a:r>
            <a:r>
              <a:rPr lang="th-TH" sz="2300" b="1" dirty="0" err="1">
                <a:solidFill>
                  <a:srgbClr val="002060"/>
                </a:solidFill>
              </a:rPr>
              <a:t>ใดๆ</a:t>
            </a:r>
            <a:r>
              <a:rPr lang="th-TH" sz="2300" b="1" dirty="0">
                <a:solidFill>
                  <a:srgbClr val="002060"/>
                </a:solidFill>
              </a:rPr>
              <a:t> เกี่ยวกับของนั้นไว้ด้วยก็ได้</a:t>
            </a:r>
          </a:p>
          <a:p>
            <a:pPr marL="0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 	ให้นำความในวรรคหนึ่งและวรรคสองมาใช้บังคับแก่เขตประกอบการเสรีเพื่อพาณิชยกรรมโดยมีวัตถุประสงค์เพื่อส่งออกไปนอกราชอาณาจักรด้วยโดยอนุโลม</a:t>
            </a:r>
            <a:endParaRPr lang="th-TH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0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9339" y="1905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7665" y="1471448"/>
            <a:ext cx="11077904" cy="5087007"/>
          </a:xfrm>
        </p:spPr>
        <p:txBody>
          <a:bodyPr>
            <a:normAutofit fontScale="92500" lnSpcReduction="10000"/>
          </a:bodyPr>
          <a:lstStyle/>
          <a:p>
            <a:r>
              <a:rPr lang="th-TH" sz="2300" b="1" dirty="0">
                <a:solidFill>
                  <a:srgbClr val="002060"/>
                </a:solidFill>
              </a:rPr>
              <a:t>มาตรา 51 ของใดที่มีบทบาทแห่งกฎหมายให้ได้รับยกเว้นหรือคืนค่าภาษีอากรเมื่อได้ส่งออกไปนอกราชอาณาจักร แม้มิได้ส่งออกแต่ได้นำเข้าไปในเขตประกอบการเสรีเพื่อใช้ตามมาตรา 48(1) หรือ (2) ให้ของนั้นได้รับยกเว้นหรือคืนค่าภาษีอากรโดยถือเสมือนว่าได้ส่งออกไปนอกราชอาณาจักรในวันที่นำเข้าไปในเขตประกอบการเสรี</a:t>
            </a:r>
          </a:p>
          <a:p>
            <a:r>
              <a:rPr lang="th-TH" sz="2300" b="1" dirty="0">
                <a:solidFill>
                  <a:srgbClr val="002060"/>
                </a:solidFill>
              </a:rPr>
              <a:t>มาตรา 52 ของที่นำเข้ามาในราชอาณาจักรและนำเข้าไปในเขตประกอบการเสรีตามมาตรา 48 หรือมาตรา 49 และของตามมาตรา 51 รวมทั้งผลิตภัณฑ์ สิ่งพลอยได้และสิ่งอื่นที่ได้จากการผลิตในเขตประกอบการเสรี หากนำออกจากเขตประกอบการเสรีเพื่อใช้หรือจำหน่ายในราชอาณาจักรจะต้องเสียค่าธรรมเนียมพิเศษตามกฎหมายว่าด้วยการส่งเสริมการลงทุน อากรขาเข้า ภาษีมูลค่าเพิ่มและภาษีสรรพสามิต ตามสภาพ ราคาและอัตราภาษีอากรที่เป็นอยู่ในวันที่นำออกจากเขตประกอบการเสรี รวมทั้งต้องปฏิบัติตามกฎหมายในส่วนที่เกี่ยวกับการควบคุมการนำเข้ามาในราชอาณาจักร การส่งออกไปนอกราชอาณาจักร การครอบครอ</a:t>
            </a:r>
            <a:r>
              <a:rPr lang="th-TH" sz="2400" b="1" dirty="0">
                <a:solidFill>
                  <a:srgbClr val="002060"/>
                </a:solidFill>
              </a:rPr>
              <a:t>งหรือการใช้ประโยชน์ซึ่งของดังกล่าวหรือเกี่ยวกับการควบคุมมาตรฐานหรือคุณภาพ การประทับตรา หรือเครื่องหมายใด ๆ แก่ของนั้นนับแต่วันที่นำออกจากเขตประกอบการเสรี แล้วแต่กรณี โดยถือเสมือนว่าได้นำเข้ามาในราชอาณาจักรในวันที่นำออกจากเขตประกอบการเสรี</a:t>
            </a:r>
          </a:p>
          <a:p>
            <a:r>
              <a:rPr lang="th-TH" sz="2400" b="1" dirty="0">
                <a:solidFill>
                  <a:srgbClr val="002060"/>
                </a:solidFill>
              </a:rPr>
              <a:t>มาตรา 52/1 ในกรณีของ รวมทั้งผลิตภัณฑ์ สิ่งพลอยได้ และสิ่งอื่นที่ได้จากการผลิตในเขตประกอบการเสรีที่นำออกจากเขตประกอบการเสรีเป็นของที่ต้องเสียภาษีอากรในการคำนาณค่าภาษีอากร หากมีกรณีที่นำวัตถุดิบภายในราชอาณาจักรเข้าไปในเขตประกอบการเสรีเพื่อผลิต ผสมประกอบ บรรจุ หรือดำเนินการอื่นใดกับของนั้นโดยที่วัตถุดิบที่นำเข้าไปนั้นไม่มีสิทธิได้รับการคืนหรือยกเว้นอากร ไม่ต้องนำราคาวัตถุดิบดังกล่าวมาคำนวณค่าภาษีอากร ทั้งนี้ ตามหลักเกณฑ์ วิธีการ และเงื่อนไขที่อธิบดีกรมศุลกากรกำหนด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33578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10664" y="2982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4906" y="1471448"/>
            <a:ext cx="10997494" cy="5087007"/>
          </a:xfrm>
        </p:spPr>
        <p:txBody>
          <a:bodyPr>
            <a:normAutofit fontScale="92500" lnSpcReduction="20000"/>
          </a:bodyPr>
          <a:lstStyle/>
          <a:p>
            <a:r>
              <a:rPr lang="th-TH" sz="2300" b="1" u="sng" dirty="0">
                <a:solidFill>
                  <a:srgbClr val="7030A0"/>
                </a:solidFill>
              </a:rPr>
              <a:t>มาตรา 53 การนำเข้ามาในหรือนำออกไปจากเขตประกอบการเสรี การเก็บรักษา และการควบคุม</a:t>
            </a:r>
            <a:r>
              <a:rPr lang="th-TH" sz="2300" b="1" u="sng" dirty="0" err="1">
                <a:solidFill>
                  <a:srgbClr val="7030A0"/>
                </a:solidFill>
              </a:rPr>
              <a:t>การขน</a:t>
            </a:r>
            <a:r>
              <a:rPr lang="th-TH" sz="2300" b="1" u="sng" dirty="0">
                <a:solidFill>
                  <a:srgbClr val="7030A0"/>
                </a:solidFill>
              </a:rPr>
              <a:t>ย้าย ให้นำบทบัญญัติเกี่ยวกับการนำ ของเข้า การส่งของออก และการเก็บของของในคลังสินค้า ตามกฎหมายว่าด้วยศุลกากรมาใช้บังคับโดยอนุโลม กับต้องปฏิบัติตามระเบียบและพิธีการที่อธิบดีกรมศุลกากรกำหนด และให้นำบทลงโทษตามกฎหมายดังกล่าวมาใช้บังคับด้วย</a:t>
            </a:r>
          </a:p>
          <a:p>
            <a:r>
              <a:rPr lang="th-TH" sz="2300" b="1" u="sng" dirty="0">
                <a:solidFill>
                  <a:srgbClr val="7030A0"/>
                </a:solidFill>
              </a:rPr>
              <a:t>มาตรา 54 ของที่ไม่ใช้หรือใช้ไม่ได้ซึ่งอยู่ในเขตประกอบการเสรี </a:t>
            </a:r>
            <a:r>
              <a:rPr lang="th-TH" sz="2300" b="1" dirty="0">
                <a:solidFill>
                  <a:srgbClr val="002060"/>
                </a:solidFill>
              </a:rPr>
              <a:t>ในกรณีที่ผู้ประกอบอุตสาหกรรมหรือผู้ประกอบพาณิชยกรรมขออนุญาตเป็นหนังสือต่อ กนอ. เพื่อทำลายหรือในกรณีที่ กนอ. เห็นสมควรสั่งให้ทำลายของดังกล่าว ให้ กนอ. แจ้งเป็นหนังสือให้ผู้ประกอบอุตสาหกรรมหรือผู้ประกอบพาณิชยกรรม แล้วแต่กรณี หรือตัวแทนของบุคคลดังกล่าว และอธิบดีกรมศุลกากรหรือผู้ซึ่งอธิบดีกรมศุลกากรมอบหมายทราบ และให้</a:t>
            </a:r>
            <a:r>
              <a:rPr lang="th-TH" sz="2300" b="1" u="sng" dirty="0">
                <a:solidFill>
                  <a:srgbClr val="7030A0"/>
                </a:solidFill>
              </a:rPr>
              <a:t>อธิบดีกรมศุลกากรหรือผู้ซึ่งอธิบดีกรมศุลกากรมอบหมายสั่งดำเนินการทำลายของนั้นตามหลักเกณฑ์และวิธีการที่อธิบดีกรมศุลกากรกำหนด</a:t>
            </a:r>
          </a:p>
          <a:p>
            <a:pPr marL="457200" lvl="1" indent="0">
              <a:buNone/>
            </a:pPr>
            <a:r>
              <a:rPr lang="th-TH" sz="2100" b="1" dirty="0">
                <a:solidFill>
                  <a:srgbClr val="002060"/>
                </a:solidFill>
              </a:rPr>
              <a:t>	</a:t>
            </a:r>
            <a:r>
              <a:rPr lang="th-TH" sz="2300" b="1" dirty="0">
                <a:solidFill>
                  <a:srgbClr val="002060"/>
                </a:solidFill>
              </a:rPr>
              <a:t>ในกรณีที่ กนอ. ไม่อาจแจ้งให้บุคคลตามวรรคหนึ่งทราบได้ เมื่อ กนอ.ได้ปิดประกาศไว้ ณ สำนักงานของบุคคลดังกล่าวที่อยู่ในเขตประกอบการเสรีเป็นเวลาเจ็ดวันให้ถือว่าบุคคลดังกล่าวได้รับแจ้งแล้ว</a:t>
            </a:r>
          </a:p>
          <a:p>
            <a:pPr marL="457200" lvl="1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	ของที่ได้ถูกทำลายตามหลักเกณฑ์และวิธีการดังกล่าวในวรรคหนึ่งให้ได้รับยกเว้นค่าธรรมเนียมพิเศษตามกฎหมายว่าด้วยการส่งเสริมการลงทุน อากรขาเข้า ภาษีมูลค่าเพิ่ม และภาษีสรรพสามิต</a:t>
            </a:r>
          </a:p>
          <a:p>
            <a:pPr marL="457200" lvl="1" indent="0">
              <a:buNone/>
            </a:pPr>
            <a:r>
              <a:rPr lang="th-TH" sz="2300" b="1" dirty="0">
                <a:solidFill>
                  <a:srgbClr val="002060"/>
                </a:solidFill>
              </a:rPr>
              <a:t>	(คำว่า “เขตประกอบการเสรี” และ “ผู้ประกอบพาณิชยกรรม” แก้ไขเพิ่มเติมโดย มาตรา 13 แห่งพระราชบัญญัติการนิคมอุตสาหกรรมแห่งประเทศไทย (ฉบับที่ 4) พ.ศ.2550)</a:t>
            </a:r>
          </a:p>
          <a:p>
            <a:r>
              <a:rPr lang="th-TH" sz="2300" b="1" dirty="0">
                <a:solidFill>
                  <a:srgbClr val="002060"/>
                </a:solidFill>
              </a:rPr>
              <a:t>มาตรา 55 ห้ามมิให้ผู้ใดนำของในเขตประกอบการเสรี ออกไปจากเขตประกอบการเสรี เว้นแต่จะได้รับอนุญาตเป็นหนังสือจากผู้ว่าการหรือ   ผู้ซึ่งผู้ว่ามอบหมาย</a:t>
            </a: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8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92075" y="394138"/>
            <a:ext cx="10926959" cy="6080234"/>
          </a:xfrm>
        </p:spPr>
        <p:txBody>
          <a:bodyPr anchor="t">
            <a:noAutofit/>
          </a:bodyPr>
          <a:lstStyle/>
          <a:p>
            <a:pPr algn="l"/>
            <a:r>
              <a:rPr lang="th-TH" sz="2600" b="1" dirty="0">
                <a:solidFill>
                  <a:srgbClr val="002060"/>
                </a:solidFill>
              </a:rPr>
              <a:t>ตามที่ ด่านศุลกากรท่าอากาศยานหาดใหญ่ เปิดโครงการอบรมหลักสูตร “พิธีการศุลกากรทางอิเล็กทรอนิกส์ สำหรับของที่ใช้สิทธิประโยชน์ทางภาษีอากรให้แก่ผู้ประกอบการภายในเขตประกอบการเสรีไปแล้วนั้น ได้แก่ </a:t>
            </a:r>
            <a:br>
              <a:rPr lang="th-TH" sz="2600" b="1" dirty="0">
                <a:solidFill>
                  <a:srgbClr val="002060"/>
                </a:solidFill>
              </a:rPr>
            </a:br>
            <a:br>
              <a:rPr lang="th-TH" sz="2800" b="1" dirty="0"/>
            </a:br>
            <a:r>
              <a:rPr lang="th-TH" sz="2600" b="1" dirty="0"/>
              <a:t>                         </a:t>
            </a:r>
            <a:r>
              <a:rPr lang="th-TH" sz="2600" b="1" dirty="0">
                <a:solidFill>
                  <a:srgbClr val="00B0F0"/>
                </a:solidFill>
              </a:rPr>
              <a:t>หลักสูตรการผ่านพิธีการศุลกากรส่งออกอิเล็กทรอนิกส์</a:t>
            </a:r>
            <a:br>
              <a:rPr lang="th-TH" sz="2800" b="1" dirty="0">
                <a:solidFill>
                  <a:srgbClr val="002060"/>
                </a:solidFill>
              </a:rPr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br>
              <a:rPr lang="th-TH" sz="2800" b="1" dirty="0"/>
            </a:br>
            <a:r>
              <a:rPr lang="th-TH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► </a:t>
            </a:r>
            <a:r>
              <a:rPr lang="th-TH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เนื้อหาทั้ง 2 หลักสูตรสามารถไปดูเพิ่มเติมจาก ประกาศกรมศุลกากร ที่ 119/2561</a:t>
            </a:r>
            <a:br>
              <a:rPr lang="th-TH" sz="2800" b="1" dirty="0">
                <a:latin typeface="Century Gothic" panose="020B0502020202020204" pitchFamily="34" charset="0"/>
              </a:rPr>
            </a:br>
            <a:r>
              <a:rPr lang="th-TH" sz="2800" b="1" dirty="0">
                <a:latin typeface="Century Gothic" panose="020B0502020202020204" pitchFamily="34" charset="0"/>
              </a:rPr>
              <a:t>     </a:t>
            </a:r>
            <a:endParaRPr lang="th-TH" sz="2800" b="1" dirty="0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48346251"/>
              </p:ext>
            </p:extLst>
          </p:nvPr>
        </p:nvGraphicFramePr>
        <p:xfrm>
          <a:off x="2417380" y="2217684"/>
          <a:ext cx="6106509" cy="2837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0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84" y="190559"/>
            <a:ext cx="8957944" cy="128089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32052" y="1471450"/>
            <a:ext cx="10535038" cy="4046482"/>
          </a:xfrm>
        </p:spPr>
        <p:txBody>
          <a:bodyPr>
            <a:normAutofit fontScale="32500" lnSpcReduction="20000"/>
          </a:bodyPr>
          <a:lstStyle/>
          <a:p>
            <a:pPr marL="3657600" lvl="8" indent="0">
              <a:buNone/>
            </a:pPr>
            <a:r>
              <a:rPr lang="th-TH" sz="8600" b="1" dirty="0">
                <a:solidFill>
                  <a:srgbClr val="002060"/>
                </a:solidFill>
              </a:rPr>
              <a:t> หมวดที่ 3 พนักงานเจ้าหน้าที่</a:t>
            </a:r>
          </a:p>
          <a:p>
            <a:r>
              <a:rPr lang="th-TH" sz="5300" b="1" dirty="0">
                <a:solidFill>
                  <a:srgbClr val="002060"/>
                </a:solidFill>
                <a:cs typeface="+mj-cs"/>
              </a:rPr>
              <a:t>มาตรา 57 พนักงานเจ้าหน้าที่มีอำนาจเข้าไปในสถานที่ของผู้ประกอบอุตสาหกรรม ผู้ประกอบพิณิชยกรรม หรือของผู้ประกอบกิจการอื่นที่เป็นประโยชน์ หรือเกี่ยวเนื่องกับการประกอบอุตสาหกรรมหรือการประกอบพาณิชยกรรม แล้วแต่กรณี ในนิคมอุตสาหกรรมในระหว่างเวลาทำการเพื่อสอบถามข้อเท็จจริงหรือเพื่อตรวจสอบเอกสารหรือสิ่งของ</a:t>
            </a:r>
            <a:r>
              <a:rPr lang="th-TH" sz="5300" b="1" dirty="0" err="1">
                <a:solidFill>
                  <a:srgbClr val="002060"/>
                </a:solidFill>
                <a:cs typeface="+mj-cs"/>
              </a:rPr>
              <a:t>ใดๆ</a:t>
            </a:r>
            <a:r>
              <a:rPr lang="th-TH" sz="5300" b="1" dirty="0">
                <a:solidFill>
                  <a:srgbClr val="002060"/>
                </a:solidFill>
                <a:cs typeface="+mj-cs"/>
              </a:rPr>
              <a:t> ที่เกี่ยวกับการประกอบกิจการจากบุคคลซึ่งอยู่ในสถานที่นั้นได้ตามความจำเป็นในกรณีเช่นนี้ผู้ประกอบกิจการดังกล่าวต้องให้ความสะดวกตามสมควร</a:t>
            </a:r>
          </a:p>
          <a:p>
            <a:pPr marL="0" indent="0">
              <a:buNone/>
            </a:pPr>
            <a:r>
              <a:rPr lang="th-TH" sz="5300" b="1" dirty="0">
                <a:solidFill>
                  <a:srgbClr val="002060"/>
                </a:solidFill>
                <a:cs typeface="+mj-cs"/>
              </a:rPr>
              <a:t>		ในกรณีที่พนักงานเจ้าหน้าที่จะเข้าไปในสถานที่ตามวรรคหนึ่ง ให้ผู้ว่าการ หรือผู้ซึ่งผู้ว่าการมอบหมายแจ้งเป็นหนังสือให้ผู้ประกอบอุตสาหกรรม        ผู้ประกอบ</a:t>
            </a:r>
          </a:p>
          <a:p>
            <a:pPr marL="0" indent="0">
              <a:buNone/>
            </a:pPr>
            <a:r>
              <a:rPr lang="th-TH" sz="5300" b="1" dirty="0">
                <a:solidFill>
                  <a:srgbClr val="002060"/>
                </a:solidFill>
                <a:cs typeface="+mj-cs"/>
              </a:rPr>
              <a:t>      พาณิชยกรรม หรือผู้ประกอบกิจการอื่นที่เป็นประโยชน์หรือเกี่ยวเนื่องกับการประกอบอุตสาหกรรมหรือการประกอบพาณิชยกรรมแล้วแต่กรณี ทราบล่วงหน้าเป็นเวลาไ</a:t>
            </a:r>
            <a:r>
              <a:rPr lang="th-TH" sz="5300" b="1" dirty="0" err="1">
                <a:solidFill>
                  <a:srgbClr val="002060"/>
                </a:solidFill>
                <a:cs typeface="+mj-cs"/>
              </a:rPr>
              <a:t>ม่น้อ</a:t>
            </a:r>
            <a:r>
              <a:rPr lang="th-TH" sz="5300" b="1" dirty="0">
                <a:solidFill>
                  <a:srgbClr val="002060"/>
                </a:solidFill>
                <a:cs typeface="+mj-cs"/>
              </a:rPr>
              <a:t>ยกว่าย</a:t>
            </a:r>
            <a:r>
              <a:rPr lang="th-TH" sz="5300" b="1" dirty="0" err="1">
                <a:solidFill>
                  <a:srgbClr val="002060"/>
                </a:solidFill>
                <a:cs typeface="+mj-cs"/>
              </a:rPr>
              <a:t>ี่</a:t>
            </a:r>
            <a:r>
              <a:rPr lang="th-TH" sz="5300" b="1" dirty="0">
                <a:solidFill>
                  <a:srgbClr val="002060"/>
                </a:solidFill>
                <a:cs typeface="+mj-cs"/>
              </a:rPr>
              <a:t>สิบสี่ชั่วโมง เว้นแต่กรณีที่ผู้ว่าการหรือผู้ซึ่งผู้ว่าการมอบหมายจะเห็นว่าเป็นการเร่งด่วน</a:t>
            </a:r>
          </a:p>
          <a:p>
            <a:pPr marL="0" indent="0">
              <a:buNone/>
            </a:pPr>
            <a:r>
              <a:rPr lang="th-TH" sz="5300" b="1" dirty="0">
                <a:solidFill>
                  <a:srgbClr val="002060"/>
                </a:solidFill>
                <a:cs typeface="+mj-cs"/>
              </a:rPr>
              <a:t>               (คำว่า “ผู้ประกอบพาณิชยกรรม” และ “พาณิชยกรรม” แก้ไขเพิ่มเติมโดยมาตรา 13 แห่งพระราชบัญญัติการนิคมอุตสาหกรรมแห่งประเทศไทย  (ฉบับที่ 4) พ.ศ.2550)</a:t>
            </a:r>
          </a:p>
          <a:p>
            <a:r>
              <a:rPr lang="th-TH" sz="5300" b="1" dirty="0">
                <a:solidFill>
                  <a:srgbClr val="002060"/>
                </a:solidFill>
                <a:cs typeface="+mj-cs"/>
              </a:rPr>
              <a:t>มาตรา 58 พนักงานเจ้าหน้าที่ หรือ</a:t>
            </a:r>
            <a:r>
              <a:rPr lang="th-TH" sz="5300" b="1" u="sng" dirty="0">
                <a:solidFill>
                  <a:srgbClr val="7030A0"/>
                </a:solidFill>
                <a:cs typeface="+mj-cs"/>
              </a:rPr>
              <a:t>เจ้าหน้าที่ศุลกากรมีอำนาจตรวจค้นโรงงาน อาคาร ยานพาหนะ และบุคคล รวมถึง</a:t>
            </a:r>
            <a:r>
              <a:rPr lang="th-TH" sz="5300" b="1" u="sng" dirty="0" err="1">
                <a:solidFill>
                  <a:srgbClr val="7030A0"/>
                </a:solidFill>
                <a:cs typeface="+mj-cs"/>
              </a:rPr>
              <a:t>ตลอดถึง</a:t>
            </a:r>
            <a:r>
              <a:rPr lang="th-TH" sz="5300" b="1" u="sng" dirty="0">
                <a:solidFill>
                  <a:srgbClr val="7030A0"/>
                </a:solidFill>
                <a:cs typeface="+mj-cs"/>
              </a:rPr>
              <a:t>ของ</a:t>
            </a:r>
            <a:r>
              <a:rPr lang="th-TH" sz="5300" b="1" u="sng" dirty="0" err="1">
                <a:solidFill>
                  <a:srgbClr val="7030A0"/>
                </a:solidFill>
                <a:cs typeface="+mj-cs"/>
              </a:rPr>
              <a:t>ใดๆ</a:t>
            </a:r>
            <a:r>
              <a:rPr lang="th-TH" sz="5300" b="1" u="sng" dirty="0">
                <a:solidFill>
                  <a:srgbClr val="7030A0"/>
                </a:solidFill>
                <a:cs typeface="+mj-cs"/>
              </a:rPr>
              <a:t> ในเขตประกอบการเสรี</a:t>
            </a:r>
          </a:p>
          <a:p>
            <a:pPr marL="0" indent="0">
              <a:buNone/>
            </a:pPr>
            <a:r>
              <a:rPr lang="th-TH" sz="5300" b="1" dirty="0">
                <a:solidFill>
                  <a:srgbClr val="002060"/>
                </a:solidFill>
                <a:cs typeface="+mj-cs"/>
              </a:rPr>
              <a:t>               (คำว่า “เขตประกอบการเสรี” แก้ไขเพิ่มเติมโดยมาตรา 13 แห่งพระราชบัญญัติการนิคมอุตสาหกรรมแห่งประเทศไทย (ฉบับที่ 4)</a:t>
            </a:r>
          </a:p>
          <a:p>
            <a:pPr marL="0" indent="0">
              <a:buNone/>
            </a:pPr>
            <a:r>
              <a:rPr lang="th-TH" sz="5300" b="1" dirty="0">
                <a:solidFill>
                  <a:srgbClr val="002060"/>
                </a:solidFill>
                <a:cs typeface="+mj-cs"/>
              </a:rPr>
              <a:t>      พ.ศ.2550)</a:t>
            </a:r>
          </a:p>
          <a:p>
            <a:pPr marL="0" indent="0">
              <a:buNone/>
            </a:pPr>
            <a:endParaRPr lang="th-TH" sz="5300" b="1" dirty="0">
              <a:solidFill>
                <a:srgbClr val="002060"/>
              </a:solidFill>
              <a:cs typeface="+mj-cs"/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4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56442" y="287780"/>
            <a:ext cx="9392034" cy="128089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พระราชบัญญัติการนิคมอุตสาหกรรมแห่งประเทศไทย พ.ศ.2522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การประกอบกิจการ ประโยชน์ และข้อห้าม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7665" y="1471448"/>
            <a:ext cx="10818818" cy="5087007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th-TH" sz="2800" b="1" dirty="0">
                <a:solidFill>
                  <a:srgbClr val="002060"/>
                </a:solidFill>
              </a:rPr>
              <a:t>หมวดที่ 3 พนักงานเจ้าหน้าที่</a:t>
            </a:r>
            <a:endParaRPr lang="th-TH" sz="2300" b="1" dirty="0">
              <a:solidFill>
                <a:srgbClr val="002060"/>
              </a:solidFill>
            </a:endParaRPr>
          </a:p>
          <a:p>
            <a:r>
              <a:rPr lang="th-TH" sz="2300" b="1" dirty="0">
                <a:solidFill>
                  <a:srgbClr val="002060"/>
                </a:solidFill>
              </a:rPr>
              <a:t>มาตรา 59 ถ้าพบผู้ใดกำลังกระทำความผิด หรือพยายามกระทำความผิดหรือใช้หรือช่วย หรือยุยง ให้ผู้อื่นกระทำความผิดตามพระราชบัญญัตินี้หรือกฎหมายว่าด้วยศุลกากรในนิคมอุตสาหกรรม </a:t>
            </a:r>
            <a:r>
              <a:rPr lang="th-TH" sz="2300" b="1" u="sng" dirty="0">
                <a:solidFill>
                  <a:srgbClr val="7030A0"/>
                </a:solidFill>
              </a:rPr>
              <a:t>พนักงานเจ้าหน้าที่มีอำนาจจับผู้นั้นได้โดยไม่ต้องมีหมายจับ </a:t>
            </a:r>
            <a:r>
              <a:rPr lang="th-TH" sz="2300" b="1" dirty="0">
                <a:solidFill>
                  <a:srgbClr val="002060"/>
                </a:solidFill>
              </a:rPr>
              <a:t>และนำส่งพนักงานสอบสวนตามประมวลกฎหมายวิธีพิจารณาความอาญาพร้อมด้วยของกลางเพื่อดำเนินการต่อไป</a:t>
            </a:r>
          </a:p>
          <a:p>
            <a:r>
              <a:rPr lang="th-TH" sz="2300" b="1" dirty="0">
                <a:solidFill>
                  <a:srgbClr val="002060"/>
                </a:solidFill>
              </a:rPr>
              <a:t>มาตรา 60 ในการปฏิบัติหน้าที่ตามมาตรา 57 มาตรา 58 หรือมาตรา 59 ให้พนักงานเจ้าหน้าที่แสดงบัตรประจำตัวตามแบบที่กำหนดในกฎกระทรวงต่อบุคคลที่เกี่ยวข้อง</a:t>
            </a:r>
          </a:p>
          <a:p>
            <a:pPr marL="3657600" lvl="8" indent="0">
              <a:buNone/>
            </a:pPr>
            <a:r>
              <a:rPr lang="th-TH" sz="2800" b="1" dirty="0">
                <a:solidFill>
                  <a:srgbClr val="002060"/>
                </a:solidFill>
              </a:rPr>
              <a:t>บทกำหนดโทษ</a:t>
            </a:r>
            <a:endParaRPr lang="th-TH" sz="2300" b="1" dirty="0">
              <a:solidFill>
                <a:srgbClr val="002060"/>
              </a:solidFill>
            </a:endParaRPr>
          </a:p>
          <a:p>
            <a:r>
              <a:rPr lang="th-TH" sz="2300" b="1" dirty="0">
                <a:solidFill>
                  <a:srgbClr val="002060"/>
                </a:solidFill>
              </a:rPr>
              <a:t>มาตรา 74 ผู้ใดฝ่าฝืนมาตรา 55 วรรคหนึ่ง ต้องระวางโทษจำคุกไม่เกินหกเดือน หรือปรับไม่เกินหกหมื่นบาท หรือทั้งจำทั้งปรับ</a:t>
            </a:r>
          </a:p>
          <a:p>
            <a:r>
              <a:rPr lang="th-TH" sz="2300" b="1" dirty="0">
                <a:solidFill>
                  <a:srgbClr val="002060"/>
                </a:solidFill>
              </a:rPr>
              <a:t>มาตรา 76 ผู้ใดไม่ให้ความสะดวกแก่พนักงานเจ้าหน้าที่ตามมาตรา 57 วรรคหนึ่งหรือขัดขวางหรือไม่ให้ความสะดวกแก่พนักงานเจ้าหน้าที่หรือเจ้าหน้าที่ศุลกากร ตามมาตรา 58 ต้องระวางโทษปรับไม่เกินห้าพันบาท</a:t>
            </a:r>
          </a:p>
          <a:p>
            <a:endParaRPr lang="th-TH" sz="23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h-TH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7463" y="476964"/>
            <a:ext cx="10909738" cy="1089078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1338" y="1660634"/>
            <a:ext cx="10489323" cy="4666594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ข้อ 1 การนำของเข้ามาในหรือนำออกไปจากเขตประกอบการเสรี การควบคุม</a:t>
            </a:r>
            <a:r>
              <a:rPr lang="th-TH" sz="2000" b="1" dirty="0" err="1">
                <a:solidFill>
                  <a:srgbClr val="002060"/>
                </a:solidFill>
              </a:rPr>
              <a:t>การขน</a:t>
            </a:r>
            <a:r>
              <a:rPr lang="th-TH" sz="2000" b="1" dirty="0">
                <a:solidFill>
                  <a:srgbClr val="002060"/>
                </a:solidFill>
              </a:rPr>
              <a:t>ย้ายของในเขตประกอบการเสรี </a:t>
            </a:r>
            <a:r>
              <a:rPr lang="th-TH" sz="2000" b="1" u="sng" dirty="0">
                <a:solidFill>
                  <a:srgbClr val="7030A0"/>
                </a:solidFill>
              </a:rPr>
              <a:t>ให้ปฏิบัติพิธีการศุลกากรเช่นเดียวกับเขตปลอดอากร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ข้อ 2 การเก็บของที่นำเข้ามาในราชอาณาจักรและได้นำเข้าเก็บในเขตประกอบการการเสรีโดยใช้สิทธิยกเว้นอากรตามกฎหมายว่าด้วยการนิคมอุตสาหกรรมแห่งประเทศไทย ให้เก็บของในเขตประกอบการเสรี</a:t>
            </a:r>
            <a:r>
              <a:rPr lang="th-TH" sz="2000" b="1" u="sng" dirty="0">
                <a:solidFill>
                  <a:srgbClr val="7030A0"/>
                </a:solidFill>
              </a:rPr>
              <a:t>ได้ไม่เกินสองปีนับแต่วันที่นำเข้าเก็บครั้งแรก</a:t>
            </a:r>
            <a:r>
              <a:rPr lang="th-TH" sz="2000" b="1" dirty="0">
                <a:solidFill>
                  <a:srgbClr val="002060"/>
                </a:solidFill>
              </a:rPr>
              <a:t> ดังนี้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 2.1 รถยนต์ใหม่สำเร็จรูปตามประเภทพิกัดศุลกากร 8702 และ 8703 ที่นำเข้ามาในราชอาณาจักรและได้นำเข้าเก็บในเขตประกอบการเสรี ก่อนวันที่ 25 สิงหาคม 2559 ให้เก็บไว้ต่อไปได้ ไม่เกินสองปีนับแต่วันที่นำเข้าเก็บครั้งแรก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 รถยนต์สำเร็จรูปที่ครบกำหนดระยะเวลาการเก็บในเขตประกอบการเสรีตามวรรคแรกให้เก็บต่อไปได้ไม่เกินวันที่ 7 ธันวาคม 2560</a:t>
            </a:r>
          </a:p>
          <a:p>
            <a:pPr marL="0" indent="0">
              <a:buNone/>
            </a:pPr>
            <a:r>
              <a:rPr lang="th-TH" sz="2000" b="1" dirty="0">
                <a:solidFill>
                  <a:srgbClr val="002060"/>
                </a:solidFill>
              </a:rPr>
              <a:t>        2.2 ของ</a:t>
            </a:r>
            <a:r>
              <a:rPr lang="th-TH" sz="2000" b="1" dirty="0" err="1">
                <a:solidFill>
                  <a:srgbClr val="002060"/>
                </a:solidFill>
              </a:rPr>
              <a:t>อื่นๆ</a:t>
            </a:r>
            <a:r>
              <a:rPr lang="th-TH" sz="2000" b="1" dirty="0">
                <a:solidFill>
                  <a:srgbClr val="002060"/>
                </a:solidFill>
              </a:rPr>
              <a:t> นอกจากที่กำหนดไว้ในข้อ 2.1 ที่เก็บอยู่ในเขตประกอบการเสรีก่อนวันที่ 25 สิงหาคม 2559 ให้เก็บไว้ต่อไปได้ไม่เกินสองปีนับแต่วันที่ 25 สิงหาคม 2559</a:t>
            </a:r>
          </a:p>
          <a:p>
            <a:pPr marL="0" indent="0">
              <a:buNone/>
            </a:pPr>
            <a:r>
              <a:rPr lang="th-TH" sz="2000" b="1" dirty="0">
                <a:solidFill>
                  <a:srgbClr val="002060"/>
                </a:solidFill>
              </a:rPr>
              <a:t>        2.3 ของที่ได้นำเข้าเก็บในเขตประกอบการเสรีนับแต่วันที่ 25 สิงหาคม 2559 เป็นต้นไป ให้เก็บได้ไม่เกินสองปีนับแต่วันที่นำเข้าเก็บครั้งแรก</a:t>
            </a:r>
          </a:p>
        </p:txBody>
      </p:sp>
    </p:spTree>
    <p:extLst>
      <p:ext uri="{BB962C8B-B14F-4D97-AF65-F5344CB8AC3E}">
        <p14:creationId xmlns:p14="http://schemas.microsoft.com/office/powerpoint/2010/main" val="103697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684" y="392882"/>
            <a:ext cx="10920248" cy="117316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4496" y="1566042"/>
            <a:ext cx="10674842" cy="44563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2060"/>
                </a:solidFill>
              </a:rPr>
              <a:t>ข้อ 3 การนับระยะเวลาการเก็บของในเขตประกอบการเสรี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 3.1 กรณีมีการโอนย้ายของตามข้อ 2 ไปยังเขตประกอบการเสรีหรือเขตปลอดอากรอื่นให้นับระยะเวลาที่</a:t>
            </a:r>
            <a:r>
              <a:rPr lang="th-TH" sz="2000" b="1" u="sng" dirty="0">
                <a:solidFill>
                  <a:srgbClr val="7030A0"/>
                </a:solidFill>
              </a:rPr>
              <a:t>เก็บของดังกล่าวต่อเนื่องไป โดยให้เก็บได้ไม่เกินสองปีนับแต่วันที่นำเข้าเก็บครั้งแรก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</a:t>
            </a:r>
            <a:r>
              <a:rPr lang="th-TH" sz="2000" b="1" u="sng" dirty="0">
                <a:solidFill>
                  <a:srgbClr val="7030A0"/>
                </a:solidFill>
              </a:rPr>
              <a:t>3.2 มิให้นำระยะเวลาในการเก็บของและการนับเวลาต่อเนื่องในเขตประกอบการเสรีมาใช้บังคับกับของ ดังต่อไปนี้</a:t>
            </a:r>
          </a:p>
          <a:p>
            <a:pPr marL="0" indent="0">
              <a:buNone/>
              <a:defRPr/>
            </a:pPr>
            <a:r>
              <a:rPr lang="th-TH" sz="2000" b="1" u="sng" dirty="0">
                <a:solidFill>
                  <a:srgbClr val="7030A0"/>
                </a:solidFill>
              </a:rPr>
              <a:t>      -ผลิตภัณฑ์ สิ่งพลอยได้ หรือสิ่งอื่นใด ที่ได้จากการนำวัตถุดิบเข้ามาผลิต ผสม ประกอบ บรรจุ หรือดำเนินการอื่นใดในเขตประกอบการเสรี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-เครื่องจักร อุปกรณ์ เครื่องมือและเครื่องใช้ รวมทั้งส่วนประกอบแห่งของดังกล่าวที่จำเป็นต่อการประกอบกิจการ โดยให้รวมถึงของที่ใช้ในการสร้าง ประกอบ หรือติดตั้งโรงงานหรืออาคารในเขตประกอบการเสรี ซึ่งได้นำเข้ามาในราชอาณาจักรและได้นำเข้าไปในเขตประกอบการเสรี </a:t>
            </a:r>
            <a:r>
              <a:rPr lang="th-TH" sz="2000" b="1" u="sng" dirty="0">
                <a:solidFill>
                  <a:srgbClr val="7030A0"/>
                </a:solidFill>
              </a:rPr>
              <a:t>โดยได้รับยกเว้นตามกฎหมายว่าด้วยการนิคมอุตสาหกรรมแห่งประเทศไทย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-เครื่องจักร อุปกรณ์ เครื่องมือและเครื่องใช้ รวมทั้งส่วนประกอบแห่งของดังกล่าวที่จำเป็นต่อการประกอบกิจการ โดยให้รวมถึงของที่ใช้สร้าง ประกอบ หรือติดตั้งโรงงานหรืออาคารในเขตประกอบการเสรี </a:t>
            </a:r>
            <a:r>
              <a:rPr lang="th-TH" sz="2000" b="1" u="sng" dirty="0">
                <a:solidFill>
                  <a:srgbClr val="7030A0"/>
                </a:solidFill>
              </a:rPr>
              <a:t>โดยใช้สิทธิยกเว้นหรือลดหย่อนอัตราอากรตามกฎหมายอื่น เช่น กฎหมายส่งเสริมการลงทุน กฎหมายพิกัดอัตราศุลกากร เป็นต้น ทั้งนี้ ให้เป็นไปตามที่กำหนดไว้ในเรื่อง</a:t>
            </a:r>
            <a:r>
              <a:rPr lang="th-TH" sz="2000" b="1" u="sng" dirty="0" err="1">
                <a:solidFill>
                  <a:srgbClr val="7030A0"/>
                </a:solidFill>
              </a:rPr>
              <a:t>นั้นๆ</a:t>
            </a:r>
            <a:endParaRPr lang="th-TH" sz="2000" b="1" u="sng" dirty="0">
              <a:solidFill>
                <a:srgbClr val="7030A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89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684" y="392882"/>
            <a:ext cx="10920248" cy="117316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4495" y="1566042"/>
            <a:ext cx="10590759" cy="4456386"/>
          </a:xfrm>
        </p:spPr>
        <p:txBody>
          <a:bodyPr>
            <a:normAutofit fontScale="92500" lnSpcReduction="20000"/>
          </a:bodyPr>
          <a:lstStyle/>
          <a:p>
            <a:r>
              <a:rPr lang="th-TH" altLang="th-TH" sz="2000" b="1" dirty="0">
                <a:solidFill>
                  <a:srgbClr val="002060"/>
                </a:solidFill>
              </a:rPr>
              <a:t>ข้อ 4 การขอขยายระยะเวลาการเก็บของในเขตประกอบการเสรี ในกรณีจำเป็น ผู้ว่าการการนิคมอุตสาหกรรมแห่งประเทศไทยอาจขยายระยะเวลาเก็บของในเขตประกอบการเสรี ดังนี้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4.1 การขอขยายระยะเวลาสำหรับวัตถุดิบ ตัวอย่าง หรือต้นแบบของผลิตภัณฑ์</a:t>
            </a:r>
            <a:r>
              <a:rPr lang="th-TH" altLang="th-TH" sz="2000" b="1" dirty="0">
                <a:solidFill>
                  <a:srgbClr val="002060"/>
                </a:solidFill>
              </a:rPr>
              <a:t>ที่เก็บอยู่ในเขตประกอบการเสรีประเภทอุตสาหกรรม และประเภทอุตสาหกรรมและพาณิชยกรรม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4.1.1 ให้ผู้ที่ประสงค์จะขอขยายระยะเวลายื่นคำขอขยายระยะเวลาโดยแสดงเหตุแห่งความจำเป็นต่อผู้ว่าการการนิคมแห่งประเทศไทย หรือสำนักงานการนิคมอุตสาหกรรมแห่งประเทศไทยที่กำกับดูแลเขตประกอบการเสรีนั้น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4.1.2 การยื่นคำขอให้ดำเนินการยื่นตามรอบระยะเวลาบัญชีและให้แสดงรายละเอียดของคงเหลือที่ขอขยายระยะเวลาการเก็บในเขตประกอบการเสรีตามแนบท้ายประกาศฯ นี้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4.1.3 ให้ผู้ว่าการการนิคมอุตสาหกรรมแห่งประเทศไทยหรือผู้ที่ได้รับมอบหมายผ่อนผันให้ขยายระยะเวลาตามรอบระยะเวลาบัญชีนั้นจนถึงรอบระยะเวลาบัญชีถัดไป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4.1.4 ให้การนิคมอุตสาหกรรมแห่งประเทศไทย</a:t>
            </a:r>
            <a:r>
              <a:rPr lang="th-TH" altLang="th-TH" sz="2000" b="1" u="sng" dirty="0">
                <a:solidFill>
                  <a:srgbClr val="7030A0"/>
                </a:solidFill>
              </a:rPr>
              <a:t>แจ้งการผ่อนผันให้ขยายระยะเวลาให้สำนักสิทธิประโยชน์ทางภาษีอากร กรมศุลกากรทราบ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4.1.5 หากกรมศุลกากรตรวจพบวัตถุดิบคงเหลือตามรอบระยะเวลาบัญชีดังกล่าวไม่ถูกต้องครบถ้วนในภายหลัง กรมศุลกากรจะแจ้งให้ผู้ประกอบกิจการในเขตประกอบการเสรีดำเนินการตามกฎหมายต่อไป</a:t>
            </a:r>
          </a:p>
          <a:p>
            <a:pPr marL="0" indent="0">
              <a:buNone/>
            </a:pPr>
            <a:r>
              <a:rPr lang="th-TH" altLang="th-TH" sz="2000" b="1" u="sng" dirty="0">
                <a:solidFill>
                  <a:srgbClr val="7030A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00885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684" y="392882"/>
            <a:ext cx="10920248" cy="117316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4495" y="1566042"/>
            <a:ext cx="10590759" cy="5076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4.2 การขอขยายระยะเวลาในกรณีจำเป็นสำหรับของที่เก็บอยู่ในพื้นที่เขตประกอบการเสรีประเภทพาณิชยกรรม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 4.2.1  ให้ผู้ที่ประสงค์จะขอขยายระยะเวลา</a:t>
            </a:r>
            <a:r>
              <a:rPr lang="th-TH" altLang="th-TH" sz="2000" b="1" dirty="0" err="1">
                <a:solidFill>
                  <a:srgbClr val="002060"/>
                </a:solidFill>
              </a:rPr>
              <a:t>การจัด</a:t>
            </a:r>
            <a:r>
              <a:rPr lang="th-TH" altLang="th-TH" sz="2000" b="1" dirty="0">
                <a:solidFill>
                  <a:srgbClr val="002060"/>
                </a:solidFill>
              </a:rPr>
              <a:t>เก็บของ ยื่นคำขอขยายระยะเวลา โดยแสดงเหตุแห่งความจำเป็นนั้นเป็นการเฉพาะรายใบขนสินค้าต่อผู้ว่าการการนิคมอุตสาหกรรมแห่งประเทศไทย หรือสำนักงานการนิคมอุตสาหกรรมแห่งประเทศไทยที่กำกับดูแลเขตประกอบการเสรีนั้น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4.2.2 การยื่นคำขอให้ดำเนินการ</a:t>
            </a:r>
            <a:r>
              <a:rPr lang="th-TH" altLang="th-TH" sz="2000" b="1" u="sng" dirty="0">
                <a:solidFill>
                  <a:srgbClr val="7030A0"/>
                </a:solidFill>
              </a:rPr>
              <a:t>ยื่นล่วงหน้าไม่น้อยกว่าสามสิบวันก่อนวันครบกำหนดสองปีนับแต่วันที่นำเข้าเก็บครั้งแรก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4.2.3 ให้เจ้าหน้าที่การนิคมอุตสาหกรรมแห่งประเทศไทยพิจารณาเหตุแห่งความจำเป็นและนำเสนอให้ผู้ว่าการการนิคมอุตสาหกรรมแห่งประเทศไทยหรือผู้ที่ได้รับมอบหมายเป็นผู้อนุมัติให้ขยายระยะเวลาได้ไม่เกินหนึ่งปีนับแต่วันครบกำหนดระยะเวลาจัดเก็บ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4.2.4 ให้การนิคมอุตสาหกรรมแห่งประเทศไทย</a:t>
            </a:r>
            <a:r>
              <a:rPr lang="th-TH" altLang="th-TH" sz="2000" b="1" u="sng" dirty="0">
                <a:solidFill>
                  <a:srgbClr val="7030A0"/>
                </a:solidFill>
              </a:rPr>
              <a:t>แจ้งผลการอนุมัติให้ขยายระยะเวลาจัดเก็บของในเขตประกอบการเสรีให้หน่วยงานศุลกากรที่กำกับดูแลเขตประกอบการเสรีนั้นทราบ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► </a:t>
            </a: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ข้อ 5 การขอขยายระยะเวลากรณีมีเหตุแห่งความจำเป็นพิเศษ</a:t>
            </a:r>
            <a:r>
              <a:rPr lang="th-TH" altLang="th-TH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อื่นๆ</a:t>
            </a: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นอกจากที่กำหนดไว้ในข้อ 4 ให้ดำเนินการ ดังนี้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5.1 ให้ผู้ที่ประสงค์จะขอขยายระยะเวลาจัดการเก็บของ ยื่นคำขอขยายระยะเวลาในการดำเนินการนำของออกจากพื้นที่ โดยแสดงเหตุแห่งความจำเป็นพิเศษนั้นเป็นการเฉพาะรายต่อผู้ว่าการการนิคมแห่งประเทศไทย หรือสำนักงานการนิคมอุตสาหกรรมแห่งประเทศไทยที่กำกับดูแลเขตประกอบการเสรีนั้น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5.2 ให้เจ้าหน้าที่การนิคมอุตสาหกรรมแห่งประเทศไทยพิจารณาเหตุแห่งความจำเป็นพิเศษและนำเสนอให้ผู้ว่าการการนิคมอุตสาหกรรมแห่งประเทศไทยหรือผู้ที่ได้รับมอบหมายเป็นผู้อนุมัติให้ขยายระยะเวลาได้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5.3 ให้การนิคมอุตสาหกรรมแห่งประเทศไทยแจ้งผลการอนุมัติให้ขยายระยะเวลา</a:t>
            </a:r>
            <a:r>
              <a:rPr lang="th-TH" altLang="th-TH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การจัด</a:t>
            </a: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เก็บของในเขตประกอบการเสรีให้หน่วยงานศุลกากรที่กำกับดูแลเขตประกอบการเสรีนั้นทราบ</a:t>
            </a:r>
          </a:p>
          <a:p>
            <a:pPr marL="0" indent="0">
              <a:buNone/>
            </a:pPr>
            <a:endParaRPr lang="th-TH" altLang="th-TH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684" y="392882"/>
            <a:ext cx="10920248" cy="117316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4495" y="1566042"/>
            <a:ext cx="10769437" cy="4456386"/>
          </a:xfrm>
        </p:spPr>
        <p:txBody>
          <a:bodyPr>
            <a:normAutofit lnSpcReduction="10000"/>
          </a:bodyPr>
          <a:lstStyle/>
          <a:p>
            <a:r>
              <a:rPr lang="th-TH" altLang="th-TH" sz="2000" b="1" dirty="0">
                <a:solidFill>
                  <a:srgbClr val="002060"/>
                </a:solidFill>
              </a:rPr>
              <a:t>ข้อ 6 ของที่นำเข้าเก็บไว้ในเขตประกอบการเสรี</a:t>
            </a:r>
            <a:r>
              <a:rPr lang="th-TH" altLang="th-TH" sz="2000" b="1" u="sng" dirty="0">
                <a:solidFill>
                  <a:srgbClr val="7030A0"/>
                </a:solidFill>
              </a:rPr>
              <a:t>เกินกว่าระยะเวลาที่กำหนด ให้นำของออกจากเขตประกอบการเสรี เพื่อใช้หรือจำหน่ายในราชอาณาจักร โดยชำระค่าอากรและภาษีตามกฎหมายอื่น (ถ้ามี)</a:t>
            </a:r>
            <a:r>
              <a:rPr lang="th-TH" altLang="th-TH" u="sng" dirty="0">
                <a:solidFill>
                  <a:srgbClr val="7030A0"/>
                </a:solidFill>
              </a:rPr>
              <a:t> </a:t>
            </a:r>
            <a:r>
              <a:rPr lang="th-TH" altLang="th-TH" sz="2000" b="1" u="sng" dirty="0">
                <a:solidFill>
                  <a:srgbClr val="7030A0"/>
                </a:solidFill>
              </a:rPr>
              <a:t>ให้ถูกต้อง นับแต่วันที่ครบกำหนด โดยถือเป็นวันนำเข้าสำเร็จตามกฎหมายว่าด้วยศุลกากร หรือส่งของนั้นออกไปนอกราชอาณาจักรภายในสามสิบวัน นับแต่วันครบกำหนด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6.1 กรณีชำระค่าอากร และภาษีตามกฎหมายอื่น (ถ้ามี) เพื่อนำของนั้นออกจากเขตประกอบการเสรี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6.1.1 ให้จัดทำใบขนสินค้าขาเข้าโอนย้ายชำระค่าภาษีอากร (ประเภท </a:t>
            </a:r>
            <a:r>
              <a:rPr lang="en-US" altLang="th-TH" sz="2000" b="1" dirty="0">
                <a:solidFill>
                  <a:srgbClr val="002060"/>
                </a:solidFill>
              </a:rPr>
              <a:t>P</a:t>
            </a:r>
            <a:r>
              <a:rPr lang="th-TH" altLang="th-TH" sz="2000" b="1" dirty="0">
                <a:solidFill>
                  <a:srgbClr val="002060"/>
                </a:solidFill>
              </a:rPr>
              <a:t>) 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6.1.2 การคำนวณค่าภาษีอากร ให้ถือตามสภาพแห่งของ ราคาศุลกากร และพิกัดอัตราศุลกากรที่เป็นอยู่ในวันที่สิ้นสิทธิลง โดยถือเป็นวันนำเข้าสำเร็จตามกฎหมายว่าด้วยศุลกากร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6.1.3 ให้ชำระค่าภาษีอากรและภาษีตามกฎหมายอื่น (ถ้ามี) ต่อกรมศุลกากรภายในสามสิบวันนับแต่วันที่สิ้นสิทธิลง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6.2 กรณีส่งของออกไปนอกราชอาณาจักร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6.2.1 ให้จัดทำใบขนสินค้าขาออก (ประเภท 1)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6.2.2 การคำนวณค่าภาษีอากร ให้ถือตามสภาพแห่งของ ราคาศุลกากรและพิกัดอัตราศุลกากร ที่เป็นอยู่ในเวลาที่ออกใบขนสินค้าขาออกให้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      </a:t>
            </a:r>
            <a:r>
              <a:rPr lang="th-TH" altLang="th-TH" sz="2000" b="1" u="sng" dirty="0">
                <a:solidFill>
                  <a:srgbClr val="7030A0"/>
                </a:solidFill>
              </a:rPr>
              <a:t>6.2.3 ให้เคลื่อนย้ายของออกจากเขตประกอบการเสรี เพื่อไปยังหน่วยงานศุลกากร ที่จะทำการส่งออกภายในสามสิบวัน นับแต่วันสิ้นสิทธิลง</a:t>
            </a:r>
            <a:endParaRPr lang="th-TH" altLang="th-TH" sz="2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7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3684" y="392882"/>
            <a:ext cx="10920248" cy="117316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+mn-cs"/>
              </a:rPr>
              <a:t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a:t>
            </a:r>
            <a:endParaRPr lang="th-TH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4495" y="1566042"/>
            <a:ext cx="10769437" cy="4456386"/>
          </a:xfrm>
        </p:spPr>
        <p:txBody>
          <a:bodyPr>
            <a:normAutofit/>
          </a:bodyPr>
          <a:lstStyle/>
          <a:p>
            <a:r>
              <a:rPr lang="th-TH" altLang="th-TH" sz="2000" b="1" dirty="0">
                <a:solidFill>
                  <a:srgbClr val="002060"/>
                </a:solidFill>
              </a:rPr>
              <a:t>ข้อ 7 กรณีของนั้นไม่มีการดำเนินการตามข้อ 6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7.1 พนักงานศุลกากรผู้มีอำนาจหน้าที่ หรือผู้ที่ได้รับมอบหมายของหน่วยงานศุลกากร ที่กำกับดูแลเขตประกอบการเสรีจะ</a:t>
            </a:r>
            <a:r>
              <a:rPr lang="th-TH" altLang="th-TH" sz="2000" b="1" u="sng" dirty="0">
                <a:solidFill>
                  <a:srgbClr val="7030A0"/>
                </a:solidFill>
              </a:rPr>
              <a:t>ออกแบบแจ้งการประเมิน (กศก.115) เพื่อแจ้งให้ผู้นำของเข้า/ผู้ประกอบกิจการในเขตประกอบการเสรีมาชำระค่าภาษีอากร และภาษีตามกฎหมายอื่น (ถ้ามี)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002060"/>
                </a:solidFill>
              </a:rPr>
              <a:t>       7.2 เมื่อผู้นำของเข้า/ผู้ประกอบกิจการในเขตประกอบการเสรีได้รับแจ้งแล้วให้ชำระค่าภาษีอากร และภาษีตามกฎหมายอื่น </a:t>
            </a:r>
            <a:r>
              <a:rPr lang="th-TH" altLang="th-TH" sz="2000" b="1" u="sng" dirty="0">
                <a:solidFill>
                  <a:srgbClr val="7030A0"/>
                </a:solidFill>
              </a:rPr>
              <a:t>(ถ้ามี) ให้เสร็จสิ้นภายในสามสิบวันนับแต่วันที่ได้รับแจ้ง</a:t>
            </a:r>
          </a:p>
          <a:p>
            <a:pPr marL="0" indent="0">
              <a:buNone/>
            </a:pPr>
            <a:r>
              <a:rPr lang="th-TH" altLang="th-TH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►</a:t>
            </a:r>
            <a:r>
              <a:rPr lang="th-TH" altLang="th-TH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ข้อ 8 การทำลายของที่ไม่ใช้หรือใช้ไม่ได้ซึ่งอยู่ในเขตประกอบการเสรีตามที่ได้รับแจ้งจากการนิคมอุตสาหกรรมแห่งประเทศไทย ให้ปฏิบัติพิธีการศุลกากรเช่นเดียวกับการกำจัดหรือทำลายของที่เสียหาย ของที่ใช้ไม่ได้ ซึ่งมีสภาพหรือเหตุอันควรทำลายที่เก็บในเขตปลอดอากร</a:t>
            </a:r>
            <a:endParaRPr lang="th-TH" altLang="th-TH" sz="2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th-TH" altLang="th-TH" sz="2400" b="1" dirty="0">
                <a:solidFill>
                  <a:srgbClr val="00206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642389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2055" y="308798"/>
            <a:ext cx="10331669" cy="2171643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0000"/>
                </a:solidFill>
                <a:cs typeface="+mn-cs"/>
              </a:rPr>
              <a:t>ประกาศกรมศุลกากร ที่ 115/2561 เรื่อง หลักเกณฑ์ วิธีการ และเงื่อนไข  การปฏิบัติพิธีการศุลกากรนำของเข้าไปในหรือปล่อยของออก การเก็บของ   </a:t>
            </a:r>
            <a:r>
              <a:rPr lang="th-TH" b="1" dirty="0" err="1">
                <a:solidFill>
                  <a:srgbClr val="FF0000"/>
                </a:solidFill>
                <a:cs typeface="+mn-cs"/>
              </a:rPr>
              <a:t>การขน</a:t>
            </a:r>
            <a:r>
              <a:rPr lang="th-TH" b="1" dirty="0">
                <a:solidFill>
                  <a:srgbClr val="FF0000"/>
                </a:solidFill>
                <a:cs typeface="+mn-cs"/>
              </a:rPr>
              <a:t>ถ่ายของ  การตรวจตราและการควบคุมในเขตปลอดอากร   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(ใช้บังคับวันที่ 8 พ.ค.61)</a:t>
            </a:r>
            <a:endParaRPr lang="th-TH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87972" y="2480441"/>
            <a:ext cx="9879222" cy="4046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th-TH" sz="2600" b="1" dirty="0">
                <a:solidFill>
                  <a:srgbClr val="002060"/>
                </a:solidFill>
              </a:rPr>
              <a:t>การนำของเข้าไปในเขตปลอดอากร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2 การนำของจากต่างประเทศเข้าไปในเขตปลอดอากร</a:t>
            </a:r>
          </a:p>
          <a:p>
            <a:pPr marL="0" indent="0">
              <a:buNone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ข้อ 2.6 พิธีการศุลกากรนำของเข้า (ประเภท 0)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3 การนำของในราชอาณาจักรเข้าไปในเขตปลอดอากร ซึ่งของนั้นไม่มีสิทธิหรือไม่ได้ใช้สิทธิยกเว้นหรือคืนอากรตามกฎหมายว่าด้วยศุลกากรหรือกฎหมายอื่น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3.1 ให้ผู้นำของเข้ายื่นคำร้องขอสินค้าในราชอาณาจักรเข้าไปเขตปลอดอากร (แบบ กศก.122) หรือใบขนสินค้าขาออกโอนย้าย (ประเภท </a:t>
            </a:r>
            <a:r>
              <a:rPr lang="en-US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</a:t>
            </a: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6 การนำของออกจากเขตปลอดอากรเพื่อส่งออกไปนอกราชอาณาจักร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6.2 ใบขนสินค้าขาออก (ประเภท 1)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7 การนำของออกจากเขตปลอดอากรเพื่อใช้หรือจำหน่ายในราชอาณาจักร หรือเพื่อกำจัดหรือทำลาย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7.2</a:t>
            </a:r>
            <a:r>
              <a:rPr lang="en-US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,7.3</a:t>
            </a: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ใบขนสินค้าขาเข้าโอนย้ายชำระภาษี (ประเภท </a:t>
            </a:r>
            <a:r>
              <a:rPr lang="en-US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</a:t>
            </a:r>
            <a:r>
              <a:rPr lang="th-TH" sz="2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5686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308798"/>
            <a:ext cx="10184524" cy="2171643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0000"/>
                </a:solidFill>
                <a:cs typeface="+mn-cs"/>
              </a:rPr>
              <a:t>ประกาศกรมศุลกากร ที่ 115/2561 เรื่อง หลักเกณฑ์ วิธีการ และเงื่อนไข การปฏิบัติพิธีการศุลกากรนำของเข้าไปในหรือปล่อยของออก การเก็บของ  </a:t>
            </a:r>
            <a:r>
              <a:rPr lang="th-TH" b="1" dirty="0" err="1">
                <a:solidFill>
                  <a:srgbClr val="FF0000"/>
                </a:solidFill>
                <a:cs typeface="+mn-cs"/>
              </a:rPr>
              <a:t>การขน</a:t>
            </a:r>
            <a:r>
              <a:rPr lang="th-TH" b="1" dirty="0">
                <a:solidFill>
                  <a:srgbClr val="FF0000"/>
                </a:solidFill>
                <a:cs typeface="+mn-cs"/>
              </a:rPr>
              <a:t>ถ่ายของ  การตรวจตราและการควบคุมในเขตปลอดอากร              (ใช้บังคับวันที่ 8 พ.ค.61) (ต่อ)</a:t>
            </a:r>
            <a:endParaRPr lang="th-TH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904" y="2480441"/>
            <a:ext cx="10051019" cy="404648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h-TH" sz="2400" b="1" dirty="0">
                <a:solidFill>
                  <a:srgbClr val="002060"/>
                </a:solidFill>
              </a:rPr>
              <a:t>การนำของเข้าไปในเขตปลอดอากร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</a:t>
            </a: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7.4 จำกัด/ทำลาย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8.1 ใบขนสินค้า (ประเภท </a:t>
            </a:r>
            <a:r>
              <a:rPr lang="en-US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- เพื่อโอนเข้าไปในคลังทัณฑ์บน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- เพื่อจำหน่ายให้แก่ผู้นำเข้าตามมาตรา 29 แห่งพระราชบัญญัติศุลกากร พ.ศ. 2560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- เพื่อจำหน่ายให้แก่ผู้มีสิทธิได้รับยกเว้นอากรตามกฎหมายว่าด้วยพิกัดอัตราศุลกากร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- เพื่อจำหน่ายให้แก่ผู้มีสิทธิได้รับยกเว้นอากรตามกฎหมายอื่น เช่น พระราชบัญญัติส่งเสริมการลงทุน พ.ศ. 2520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 นำของออกเป็นการชั่วคราว เพื่อซ่อมแซม ดัดแปลง ปรับปรุง ประกอบ หรือเพื่อทำการอื่น</a:t>
            </a:r>
          </a:p>
          <a:p>
            <a:pPr marL="0" indent="0">
              <a:buNone/>
              <a:defRPr/>
            </a:pPr>
            <a:endParaRPr lang="th-TH" sz="2000" b="1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48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1524000" y="257175"/>
            <a:ext cx="9144000" cy="8509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sz="5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สำนักงานนิคมอุตสาหกรรมภาคใต้ จังหวัดสงขลา</a:t>
            </a:r>
          </a:p>
        </p:txBody>
      </p:sp>
      <p:sp>
        <p:nvSpPr>
          <p:cNvPr id="4" name="Rectangle 6"/>
          <p:cNvSpPr/>
          <p:nvPr/>
        </p:nvSpPr>
        <p:spPr>
          <a:xfrm>
            <a:off x="1524000" y="1108587"/>
            <a:ext cx="9144000" cy="152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1" y="1597572"/>
            <a:ext cx="8513379" cy="426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99750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66345" y="624110"/>
            <a:ext cx="9112469" cy="1280890"/>
          </a:xfrm>
        </p:spPr>
        <p:txBody>
          <a:bodyPr>
            <a:noAutofit/>
          </a:bodyPr>
          <a:lstStyle/>
          <a:p>
            <a:pPr algn="ctr"/>
            <a:r>
              <a:rPr lang="th-TH" altLang="th-TH" sz="4000" b="1" dirty="0">
                <a:solidFill>
                  <a:srgbClr val="FF0000"/>
                </a:solidFill>
                <a:cs typeface="+mn-cs"/>
              </a:rPr>
              <a:t>เกณฑ์การเปรียบเทียบงดการฟ้องร้อง</a:t>
            </a:r>
            <a:br>
              <a:rPr lang="th-TH" altLang="th-TH" sz="4000" b="1" dirty="0">
                <a:solidFill>
                  <a:srgbClr val="FF0000"/>
                </a:solidFill>
                <a:cs typeface="+mn-cs"/>
              </a:rPr>
            </a:br>
            <a:r>
              <a:rPr lang="th-TH" altLang="th-TH" sz="4000" b="1" dirty="0">
                <a:solidFill>
                  <a:srgbClr val="FF0000"/>
                </a:solidFill>
                <a:cs typeface="+mn-cs"/>
              </a:rPr>
              <a:t>ตามพระราชบัญญัติศุลกากร พ.ศ. 2560</a:t>
            </a:r>
            <a:endParaRPr lang="th-TH" sz="4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30015" y="2081048"/>
            <a:ext cx="9764110" cy="4330261"/>
          </a:xfrm>
        </p:spPr>
        <p:txBody>
          <a:bodyPr>
            <a:normAutofit/>
          </a:bodyPr>
          <a:lstStyle/>
          <a:p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มาตรา 202 ผู้ใดยื่น จัดให้ หรือยอมให้ผู้อื่นยื่นใบขนสินค้า เอกสาร หรือข้อมูลซึ่งเกี่ยวกับการเสียอากรหรือการปฏิบัติตามพระราชบัญญัตินี้ไม่ถูกต้องหรือไม่บริบูรณ์ อันอาจก่อให้เกิดความสำคัญผิดในรายการ</a:t>
            </a:r>
            <a:r>
              <a:rPr lang="th-TH" altLang="th-TH" sz="2000" b="1" dirty="0" err="1">
                <a:solidFill>
                  <a:srgbClr val="002060"/>
                </a:solidFill>
                <a:latin typeface="Angsana New" panose="02020603050405020304" pitchFamily="18" charset="-34"/>
              </a:rPr>
              <a:t>ใดๆ</a:t>
            </a:r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 ที่แสดงไว้ในใบขนสินค้า เอกสาร หรือข้อมูลดังกล่าวต่อพนักงานศุลกากร ต้องระวางโทษปรับไม่เกินห้าแสนบาท</a:t>
            </a:r>
          </a:p>
          <a:p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มาตรา 203 ผู้ใดแจ้งข้อความ ให้ถ้อยคำ หรือตอบคำถามด้วยถ้อยคำอันเป็นเท็จ หรือไม่ตอบคำถามของพนักงานศุลกากรตามที่พระราชบัญญัตินี้กำหนดให้ตอบ ต้องระวางโทษจำคุกไม่เกินหกเดือน หรือปรับไม่เกินห้าแสนบาท หรือทั้งจำทั้งปรับ</a:t>
            </a:r>
          </a:p>
          <a:p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มาตรา 207 ผู้ใดฝ่าฝืนหรือไม่ปฏิบัติตามหลักเกณฑ์เกี่ยวกับการเก็บหรือขนถ่ายสินค้าอันตรายตามที่กำหนดในกฎกระทรวง     ต้องระวางโทษปรับไม่เกินหนึ่งแสนบาท (ปรับ </a:t>
            </a:r>
            <a:r>
              <a:rPr lang="en-US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100,000 </a:t>
            </a:r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บาท)</a:t>
            </a:r>
          </a:p>
          <a:p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มาตรา 208 ผู้นำของเข้าหรือผู้ส่งของออกผู้ใดฝ่าฝืนหรือไม่ปฏิบัติตามมาตรา 51 ต้องระวางโทษปรับไม่เกินห้าหมื่นบาท         (ปรับ 10,000 บาท)</a:t>
            </a:r>
          </a:p>
          <a:p>
            <a:r>
              <a:rPr lang="th-TH" altLang="th-TH" sz="20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มาตรา 236 ผู้ใดฝ่าฝืนหรือไม่ปฏิบัติตามมาตรา 123 หรือมาตรา 172 หรือฝ่าฝืนหรือไม่ปฏิบัติตามหลักเกณฑ์วิธีการ หรือเงื่อนไขที่กำหนด   ตามมาตรา 156 ต้องระวางโทษปรับไม่เกินหนึ่งหมื่นบาท (ปรับ 10,000 บาท)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5822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0524" y="645130"/>
            <a:ext cx="9518157" cy="1280890"/>
          </a:xfrm>
        </p:spPr>
        <p:txBody>
          <a:bodyPr>
            <a:noAutofit/>
          </a:bodyPr>
          <a:lstStyle/>
          <a:p>
            <a:pPr algn="ctr"/>
            <a:r>
              <a:rPr lang="th-TH" altLang="th-TH" sz="4000" b="1" dirty="0">
                <a:solidFill>
                  <a:srgbClr val="FF0000"/>
                </a:solidFill>
                <a:cs typeface="+mn-cs"/>
              </a:rPr>
              <a:t>เกณฑ์การเปรียบเทียบงดการฟ้องร้อง</a:t>
            </a:r>
            <a:br>
              <a:rPr lang="th-TH" altLang="th-TH" sz="4000" b="1" dirty="0">
                <a:solidFill>
                  <a:srgbClr val="FF0000"/>
                </a:solidFill>
                <a:cs typeface="+mn-cs"/>
              </a:rPr>
            </a:br>
            <a:r>
              <a:rPr lang="th-TH" altLang="th-TH" sz="4000" b="1" dirty="0">
                <a:solidFill>
                  <a:srgbClr val="FF0000"/>
                </a:solidFill>
                <a:cs typeface="+mn-cs"/>
              </a:rPr>
              <a:t>ตามพระราชบัญญัติศุลกากร พ.ศ. 2560 (ต่อ)</a:t>
            </a:r>
            <a:endParaRPr lang="th-TH" sz="4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03890" y="2112579"/>
            <a:ext cx="10510344" cy="4330261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มาตรา 242 ผู้ใดนำเข้ามาในหรือส่งออกไปนอกราชอาณาจักรซึ่งของที่ยังไม่ได้พิธีการศุลกากร หรือเคลื่อนย้ายของออกไปจากยานพาหนะ คลังสินค้าทัณฑ์บน โรงพักสินค้า ที่มั่นคง ท่าเรือรับอนุญาต หรือเขตปลอดอากร โดยไม่ได้รับอนุญาตจากพนักงานศุลกากรต้องระวางโทษจำคุกไม่เกินสิบปี หรือปรับเป็นเงินสี่เท่าของราคาของซึ่งได้รวมค่าอากรเข้าด้วยแล้ว หรือทั้งจำทั้งปรับและให้ริบของนั้นไม่ว่าจะมีผู้ถูกลงโทษตามคำพิพากษาหรือไม่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     ผู้ใดพยายามกระทำความผิดตามวรรคหนึ่ง ต้องระวางโทษเช่นเดียวกัน</a:t>
            </a:r>
          </a:p>
          <a:p>
            <a:pPr marL="0" indent="0">
              <a:buNone/>
              <a:defRPr/>
            </a:pPr>
            <a:r>
              <a:rPr lang="th-TH" sz="2000" dirty="0">
                <a:solidFill>
                  <a:srgbClr val="FF0000"/>
                </a:solidFill>
              </a:rPr>
              <a:t> </a:t>
            </a:r>
            <a:r>
              <a:rPr lang="th-TH" sz="2000" b="1" dirty="0">
                <a:solidFill>
                  <a:srgbClr val="FF0000"/>
                </a:solidFill>
              </a:rPr>
              <a:t>(ปรับสองเท่าของราคาของรวมค่าอากร กับอีกหนึ่งเท่าของภาษีมูลค่าเพิ่ม ภาษีสรรพสามิต ภาษีมหาดไทย และภาษี</a:t>
            </a:r>
            <a:r>
              <a:rPr lang="th-TH" sz="2000" b="1" dirty="0" err="1">
                <a:solidFill>
                  <a:srgbClr val="FF0000"/>
                </a:solidFill>
              </a:rPr>
              <a:t>อื่นๆ</a:t>
            </a:r>
            <a:r>
              <a:rPr lang="th-TH" sz="2000" b="1" dirty="0">
                <a:solidFill>
                  <a:srgbClr val="FF0000"/>
                </a:solidFill>
              </a:rPr>
              <a:t> (ถ้ามี) และยกของกลางให้เป็นของแผ่นดิน)</a:t>
            </a:r>
          </a:p>
          <a:p>
            <a:pPr marL="0" indent="0">
              <a:buNone/>
              <a:defRPr/>
            </a:pPr>
            <a:r>
              <a:rPr lang="th-TH" sz="2000" dirty="0"/>
              <a:t>  </a:t>
            </a:r>
            <a:r>
              <a:rPr lang="th-TH" sz="2000" b="1" dirty="0">
                <a:solidFill>
                  <a:srgbClr val="002060"/>
                </a:solidFill>
              </a:rPr>
              <a:t>มาตรา 243 ผู้ใดนำของที่ผ่านหรือกำลังผ่านพิธีการศุลกากรเข้ามาในราชอาณาจักร หรือส่งของดังกล่าวออกไปนอกราชอาณาจักร โดยหลีกเลี่ยงหรือพยายามการเสียอากรโดยเจตนาจะฉ้ออากรที่ต้องเสียสำหรับของ</a:t>
            </a:r>
            <a:r>
              <a:rPr lang="th-TH" sz="2000" b="1" dirty="0" err="1">
                <a:solidFill>
                  <a:srgbClr val="002060"/>
                </a:solidFill>
              </a:rPr>
              <a:t>นั้นๆ</a:t>
            </a:r>
            <a:r>
              <a:rPr lang="th-TH" sz="2000" b="1" dirty="0">
                <a:solidFill>
                  <a:srgbClr val="002060"/>
                </a:solidFill>
              </a:rPr>
              <a:t> ต้องระวางโทษจำคุกไม่เกินสิบปี หรือปรับเป็นเงินตั้งแต่ครึ่งเท่าแต่ไม่เกินสี่เท่าของค่าอากรที่ต้องเสียเพิ่มหรือทั้งจำทั้งปรับ และศาลอาจสั่งริบของนั้นก็ได้ ไม่ว่าจะมีผู้ถูกลงโทษตามคำพิพากษาหรือไม่</a:t>
            </a:r>
          </a:p>
          <a:p>
            <a:pPr marL="0" indent="0">
              <a:buNone/>
              <a:defRPr/>
            </a:pPr>
            <a:r>
              <a:rPr lang="th-TH" sz="2000" b="1" dirty="0">
                <a:solidFill>
                  <a:srgbClr val="002060"/>
                </a:solidFill>
              </a:rPr>
              <a:t>       ผู้ใดพยายามกระทำความผิดตามวรรคหนึ่ง ต้องระวางโทษเช่นเดียวกัน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245782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16166" y="2644170"/>
            <a:ext cx="6180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9600" b="1" dirty="0">
                <a:solidFill>
                  <a:srgbClr val="FF0000"/>
                </a:solidFill>
              </a:rPr>
              <a:t>จบการบรรยาย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309703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421" y="620713"/>
            <a:ext cx="7598979" cy="1320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  <a:cs typeface="+mn-cs"/>
              </a:rPr>
              <a:t>เขตประกอบการเสรี</a:t>
            </a:r>
            <a:br>
              <a:rPr lang="th-TH" b="1" dirty="0">
                <a:solidFill>
                  <a:srgbClr val="FF0000"/>
                </a:solidFill>
                <a:cs typeface="+mn-cs"/>
              </a:rPr>
            </a:br>
            <a:r>
              <a:rPr lang="th-TH" b="1" dirty="0">
                <a:solidFill>
                  <a:srgbClr val="FF0000"/>
                </a:solidFill>
                <a:cs typeface="+mn-cs"/>
              </a:rPr>
              <a:t>  นิคมอุตสาหกรรมภาคใต้ (</a:t>
            </a:r>
            <a:r>
              <a:rPr lang="th-TH" b="1" dirty="0" err="1">
                <a:solidFill>
                  <a:srgbClr val="FF0000"/>
                </a:solidFill>
                <a:cs typeface="+mn-cs"/>
              </a:rPr>
              <a:t>ฉลุง</a:t>
            </a:r>
            <a:r>
              <a:rPr lang="th-TH" b="1" dirty="0">
                <a:solidFill>
                  <a:srgbClr val="FF0000"/>
                </a:solidFill>
                <a:cs typeface="+mn-cs"/>
              </a:rPr>
              <a:t>) จังหวัดสงขลา 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1" y="2190751"/>
            <a:ext cx="7598979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79612" y="346840"/>
            <a:ext cx="8915400" cy="6348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เขตประกอบการเสรี </a:t>
            </a:r>
            <a:r>
              <a:rPr lang="th-TH" altLang="th-TH" sz="3200" b="1" dirty="0">
                <a:solidFill>
                  <a:srgbClr val="FF0000"/>
                </a:solidFill>
                <a:latin typeface="Andalus" panose="02020603050405020304" pitchFamily="18" charset="-78"/>
              </a:rPr>
              <a:t>(</a:t>
            </a:r>
            <a:r>
              <a:rPr lang="en-US" altLang="th-TH" sz="3200" b="1" dirty="0">
                <a:solidFill>
                  <a:srgbClr val="FF0000"/>
                </a:solidFill>
                <a:latin typeface="Andalus" panose="02020603050405020304" pitchFamily="18" charset="-78"/>
              </a:rPr>
              <a:t>FREETRADE ZONE)</a:t>
            </a:r>
            <a:endParaRPr lang="en-US" altLang="th-T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altLang="th-TH" sz="2200" dirty="0">
                <a:solidFill>
                  <a:srgbClr val="002060"/>
                </a:solidFill>
              </a:rPr>
              <a:t>      </a:t>
            </a:r>
            <a:r>
              <a:rPr lang="th-TH" altLang="th-TH" sz="2200" b="1" dirty="0">
                <a:solidFill>
                  <a:srgbClr val="002060"/>
                </a:solidFill>
              </a:rPr>
              <a:t>หลักการทั่วไป</a:t>
            </a:r>
          </a:p>
          <a:p>
            <a:r>
              <a:rPr lang="th-TH" altLang="th-TH" sz="2200" dirty="0">
                <a:solidFill>
                  <a:srgbClr val="002060"/>
                </a:solidFill>
              </a:rPr>
              <a:t>พระราชบัญญัติการนิคมอุตสาหกรรมแห่งประเทศไทย พ.ศ. 2522 ได้มี</a:t>
            </a:r>
            <a:r>
              <a:rPr lang="th-TH" altLang="th-TH" sz="2200" dirty="0" err="1">
                <a:solidFill>
                  <a:srgbClr val="002060"/>
                </a:solidFill>
              </a:rPr>
              <a:t>การจัด</a:t>
            </a:r>
            <a:r>
              <a:rPr lang="th-TH" altLang="th-TH" sz="2200" dirty="0">
                <a:solidFill>
                  <a:srgbClr val="002060"/>
                </a:solidFill>
              </a:rPr>
              <a:t>ตั้ง การนิคมอุตสาหกรรมแห่งประเทศไทยขึ้นเป็นรัฐวิสาหกิจสังกัดกระทรวงอุตสาหกรรมมีชื่อย่อว่า "กนอ." มีวัตถุประสงค์ใน</a:t>
            </a:r>
            <a:r>
              <a:rPr lang="th-TH" altLang="th-TH" sz="2200" dirty="0" err="1">
                <a:solidFill>
                  <a:srgbClr val="002060"/>
                </a:solidFill>
              </a:rPr>
              <a:t>การจัด</a:t>
            </a:r>
            <a:r>
              <a:rPr lang="th-TH" altLang="th-TH" sz="2200" dirty="0">
                <a:solidFill>
                  <a:srgbClr val="002060"/>
                </a:solidFill>
              </a:rPr>
              <a:t>ตั้งหลายประการ โดยเริ่มจากการจัดหาที่ดินที่เหมาะสมเพื่อจัดตั้ง หรือขยายนิคมอุตสาหกรรม หรือเพื่อดำเนินธุรกิจอื่นที่จะเป็นประโยชน์ ดำเนินการปรับปรุงที่ดินเพื่อให้บริการ ตลอดจนจัดสิ่งอำนวยความสะดวกในการดำเนินงาน รวมทั้งสาธารณูปโภค</a:t>
            </a:r>
            <a:r>
              <a:rPr lang="th-TH" altLang="th-TH" sz="2200" dirty="0" err="1">
                <a:solidFill>
                  <a:srgbClr val="002060"/>
                </a:solidFill>
              </a:rPr>
              <a:t>ต่างๆ</a:t>
            </a:r>
            <a:r>
              <a:rPr lang="th-TH" altLang="th-TH" sz="2200" dirty="0">
                <a:solidFill>
                  <a:srgbClr val="002060"/>
                </a:solidFill>
              </a:rPr>
              <a:t>ให้แก่        ผู้ประกอบกิจการอุตสาหกรรมในเขตนิคมอุตสาหกรรม พื้นที่เขตนิคมอุตสาหกรรมแบ่งออกเป็น 2 ลักษณะ คือ</a:t>
            </a:r>
          </a:p>
          <a:p>
            <a:r>
              <a:rPr lang="th-TH" altLang="th-TH" sz="2200" dirty="0">
                <a:solidFill>
                  <a:srgbClr val="002060"/>
                </a:solidFill>
              </a:rPr>
              <a:t>1.พื้นที่เขตอุตสาหกรรมทั่วไป อันเป็นเขตพื้นที่ที่กำหนดไว้สำหรับการประกอบอุตสาหกรรมและกิจการอื่นที่เป็นประโยชน์หรือเกี่ยวเนื่องกับการประกอบอุตสาหกรรม</a:t>
            </a:r>
          </a:p>
          <a:p>
            <a:r>
              <a:rPr lang="th-TH" altLang="th-TH" sz="2200" dirty="0">
                <a:solidFill>
                  <a:srgbClr val="002060"/>
                </a:solidFill>
              </a:rPr>
              <a:t>2.พื้นที่เขตประกอบการเสรี (เขตอุตสาหกรรมส่งออกเดิม) อันเป็นเขตพื้นที่ที่กำหนดไว้สำหรับ การประกอบอุตสาหกรรม พาณิชยกรรม หรือกิจการอื่นที่เกี่ยวเนื่องกับการประกอบอุตสาหกรรมหรือ พาณิชยกรรม เพื่อประโยชน์ในทางเศรษฐกิจ     การรักษาความมั่นคงของรัฐ สวัสดิภาพของประชาชน </a:t>
            </a:r>
            <a:r>
              <a:rPr lang="th-TH" altLang="th-TH" sz="2200" dirty="0" err="1">
                <a:solidFill>
                  <a:srgbClr val="002060"/>
                </a:solidFill>
              </a:rPr>
              <a:t>การจัด</a:t>
            </a:r>
            <a:r>
              <a:rPr lang="th-TH" altLang="th-TH" sz="2200" dirty="0">
                <a:solidFill>
                  <a:srgbClr val="002060"/>
                </a:solidFill>
              </a:rPr>
              <a:t>การด้านสิ่งแวดล้อม หรือความจำเป็นอื่นตามที่คณะกรรมการกำหนด โดยของที่เข้าไปในเขตดังกล่าวจะได้รับสิทธิประโยชน์ทางภาษีอากร และค่าธรรมเนียมเพิ่มขึ้นตามที่กฎหมายบัญญัติ</a:t>
            </a:r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3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2056" y="624111"/>
            <a:ext cx="10432558" cy="658152"/>
          </a:xfrm>
        </p:spPr>
        <p:txBody>
          <a:bodyPr>
            <a:normAutofit fontScale="90000"/>
          </a:bodyPr>
          <a:lstStyle/>
          <a:p>
            <a:r>
              <a:rPr lang="th-TH" altLang="th-TH" b="1" dirty="0">
                <a:solidFill>
                  <a:srgbClr val="FF0000"/>
                </a:solidFill>
                <a:cs typeface="+mn-cs"/>
              </a:rPr>
              <a:t>พระราชบัญญัติการนิคมแห่งประเทศไทย พ.ศ. 2522 (ใช้บังคับ วันที่ 25 มีนาคม 2522)</a:t>
            </a:r>
            <a:endParaRPr lang="th-TH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48384" y="1545020"/>
            <a:ext cx="9529216" cy="454046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h-TH" sz="2000" dirty="0"/>
              <a:t>    </a:t>
            </a:r>
            <a:r>
              <a:rPr lang="th-TH" sz="2000" b="1" dirty="0">
                <a:solidFill>
                  <a:srgbClr val="002060"/>
                </a:solidFill>
              </a:rPr>
              <a:t>มาตรา 4 ในพระราชบัญญัตินี้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นิคมอุตสาหกรรม หมายความว่า เขตอุตสาหกรรมทั่วไปหรือเขตประกอบการเสรี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เขตอุตสาหกรรมทั่วไป หมายความว่า เขตพื้นที่ที่กำหนดไว้สำหรับการประกอบอุตสาหกรรม การบริการ หรือกิจการอื่นที่เป็นประโยชน์หรือเกี่ยวเนื่องกับการประกอบอุตสาหกรรมหรือการบริการ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เขตประกอบการเสรี หมายความว่า เขตพื้นที่ที่กำหนดไว้สำหรับ การประกอบอุตสาหกรรม พาณิชยกรรม หรือกิจการอื่นที่เกี่ยวเนื่องกับการประกอบอุตสาหกรรมหรือ พาณิชยกรรม เพื่อประโยชน์ในทางเศรษฐกิจ การรักษาความมั่นคงของรัฐ สวัสดิภาพของประชาชน </a:t>
            </a:r>
            <a:r>
              <a:rPr lang="th-TH" sz="2000" b="1" dirty="0" err="1">
                <a:solidFill>
                  <a:srgbClr val="002060"/>
                </a:solidFill>
              </a:rPr>
              <a:t>การจัด</a:t>
            </a:r>
            <a:r>
              <a:rPr lang="th-TH" sz="2000" b="1" dirty="0">
                <a:solidFill>
                  <a:srgbClr val="002060"/>
                </a:solidFill>
              </a:rPr>
              <a:t>การด้านสิ่งแวดล้อม หรือความจำเป็นอื่นตามที่คณะกรรมการกำหนด โดยของที่เข้าไปในเขตดังกล่าวจะได้รับสิทธิประโยชน์ทางภาษีอากร และค่าธรรมเนียมเพิ่มขึ้นตามที่กฎหมายบัญญัติ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พาณิชยกรรม หมายความว่า  การค้าหรือการบริการในเขตประกอบการเสรี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ผู้ประกอบพาณิชยกรรม หมายความว่า ผู้ซึ่งได้รับอนุญาตให้ประกอบการค้าหรือการบริการในเขตประกอบการเสรี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ผลิต หมายความรวมถึง ทำ สร้าง ผสม ประกอบ หรือบรรจุด้วย</a:t>
            </a:r>
          </a:p>
        </p:txBody>
      </p:sp>
    </p:spTree>
    <p:extLst>
      <p:ext uri="{BB962C8B-B14F-4D97-AF65-F5344CB8AC3E}">
        <p14:creationId xmlns:p14="http://schemas.microsoft.com/office/powerpoint/2010/main" val="69734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29407" y="451945"/>
            <a:ext cx="9101959" cy="58017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h-TH" sz="3000" b="1" dirty="0">
                <a:solidFill>
                  <a:srgbClr val="FF0000"/>
                </a:solidFill>
              </a:rPr>
              <a:t>ในปัจจุบันเขตประกอบการเสรี ที่มีสำนักงานศุลกากรตั้งอยู่มี 12 แห่ง ได้แก่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1.นิคมอุตสาหกรรมลาดกระบัง (กรุงเทพฯ)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2.นิคมอุตสาหกรรมบางปู (สมุทรปราการ)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3.นิคมอุตสาหกรรมภาคเหนือ (ลำพูน)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4.นิคมอุตสาหกรรมแหลมฉบัง (ชลบุรี)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5.นิคมอุตสาหกรรมเหมราช (ชลบุรี)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6.นิคมอุตสาหกรรมบ้านหว้า (อยุธยา)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7.นิคมอุตสาหกรรมบางปะอิน (อยุธยา)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8.นิคมอุตสาหกรรมเกตเวย์ซิตี้ (ฉะเชิงเทรา)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9.นิคมอุตสาหกรรมส่งออกภาคใต้ (สงขลา)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10.นิคมอุตสาหกรรมพิจิตร (พิจิตร)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11.นิคม</a:t>
            </a:r>
            <a:r>
              <a:rPr lang="th-TH" sz="2000" b="1" dirty="0" err="1">
                <a:solidFill>
                  <a:srgbClr val="002060"/>
                </a:solidFill>
              </a:rPr>
              <a:t>อุต</a:t>
            </a:r>
            <a:r>
              <a:rPr lang="th-TH" sz="2000" b="1" dirty="0">
                <a:solidFill>
                  <a:srgbClr val="002060"/>
                </a:solidFill>
              </a:rPr>
              <a:t>สาหกรรมอ</a:t>
            </a:r>
            <a:r>
              <a:rPr lang="th-TH" sz="2000" b="1" dirty="0" err="1">
                <a:solidFill>
                  <a:srgbClr val="002060"/>
                </a:solidFill>
              </a:rPr>
              <a:t>ัญ</a:t>
            </a:r>
            <a:r>
              <a:rPr lang="th-TH" sz="2000" b="1" dirty="0">
                <a:solidFill>
                  <a:srgbClr val="002060"/>
                </a:solidFill>
              </a:rPr>
              <a:t>ธานี (กรุงเทพฯ)</a:t>
            </a:r>
          </a:p>
          <a:p>
            <a:pPr>
              <a:buFont typeface="Wingdings 3" charset="2"/>
              <a:buChar char=""/>
              <a:defRPr/>
            </a:pPr>
            <a:r>
              <a:rPr lang="th-TH" sz="2000" b="1" dirty="0">
                <a:solidFill>
                  <a:srgbClr val="002060"/>
                </a:solidFill>
              </a:rPr>
              <a:t>12.นิคมอุตสาหกรรมทีเอฟดี (ฉะเชิงเทรา)</a:t>
            </a:r>
          </a:p>
          <a:p>
            <a:pPr marL="0" indent="0">
              <a:buNone/>
              <a:defRPr/>
            </a:pPr>
            <a:endParaRPr lang="th-TH" sz="2000" b="1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819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6348" r="1279" b="2225"/>
          <a:stretch>
            <a:fillRect/>
          </a:stretch>
        </p:blipFill>
        <p:spPr bwMode="auto">
          <a:xfrm rot="21540000">
            <a:off x="4510089" y="1047750"/>
            <a:ext cx="446722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รูปแบบอิสระ 53"/>
          <p:cNvSpPr/>
          <p:nvPr/>
        </p:nvSpPr>
        <p:spPr>
          <a:xfrm>
            <a:off x="5011738" y="2008189"/>
            <a:ext cx="317500" cy="407987"/>
          </a:xfrm>
          <a:custGeom>
            <a:avLst/>
            <a:gdLst>
              <a:gd name="connsiteX0" fmla="*/ 38100 w 423863"/>
              <a:gd name="connsiteY0" fmla="*/ 2381 h 542925"/>
              <a:gd name="connsiteX1" fmla="*/ 35719 w 423863"/>
              <a:gd name="connsiteY1" fmla="*/ 57150 h 542925"/>
              <a:gd name="connsiteX2" fmla="*/ 0 w 423863"/>
              <a:gd name="connsiteY2" fmla="*/ 71437 h 542925"/>
              <a:gd name="connsiteX3" fmla="*/ 11907 w 423863"/>
              <a:gd name="connsiteY3" fmla="*/ 542925 h 542925"/>
              <a:gd name="connsiteX4" fmla="*/ 423863 w 423863"/>
              <a:gd name="connsiteY4" fmla="*/ 538162 h 542925"/>
              <a:gd name="connsiteX5" fmla="*/ 411957 w 423863"/>
              <a:gd name="connsiteY5" fmla="*/ 0 h 542925"/>
              <a:gd name="connsiteX6" fmla="*/ 38100 w 423863"/>
              <a:gd name="connsiteY6" fmla="*/ 238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63" h="542925">
                <a:moveTo>
                  <a:pt x="38100" y="2381"/>
                </a:moveTo>
                <a:cubicBezTo>
                  <a:pt x="37306" y="20637"/>
                  <a:pt x="36513" y="38894"/>
                  <a:pt x="35719" y="57150"/>
                </a:cubicBezTo>
                <a:lnTo>
                  <a:pt x="0" y="71437"/>
                </a:lnTo>
                <a:lnTo>
                  <a:pt x="11907" y="542925"/>
                </a:lnTo>
                <a:lnTo>
                  <a:pt x="423863" y="538162"/>
                </a:lnTo>
                <a:lnTo>
                  <a:pt x="411957" y="0"/>
                </a:lnTo>
                <a:lnTo>
                  <a:pt x="38100" y="2381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9" name="คำบรรยายภาพแบบเส้น 2 58"/>
          <p:cNvSpPr/>
          <p:nvPr/>
        </p:nvSpPr>
        <p:spPr>
          <a:xfrm>
            <a:off x="6697664" y="1725613"/>
            <a:ext cx="928687" cy="247650"/>
          </a:xfrm>
          <a:prstGeom prst="borderCallout2">
            <a:avLst>
              <a:gd name="adj1" fmla="val 106219"/>
              <a:gd name="adj2" fmla="val 50707"/>
              <a:gd name="adj3" fmla="val 156498"/>
              <a:gd name="adj4" fmla="val 51324"/>
              <a:gd name="adj5" fmla="val 153938"/>
              <a:gd name="adj6" fmla="val 144021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.ไทย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ไลน์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รีซอส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เซส</a:t>
            </a:r>
            <a:endParaRPr lang="th-TH" sz="9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รูปแบบอิสระ 54"/>
          <p:cNvSpPr/>
          <p:nvPr/>
        </p:nvSpPr>
        <p:spPr>
          <a:xfrm>
            <a:off x="5013326" y="2416176"/>
            <a:ext cx="307975" cy="258763"/>
          </a:xfrm>
          <a:custGeom>
            <a:avLst/>
            <a:gdLst>
              <a:gd name="connsiteX0" fmla="*/ 0 w 411956"/>
              <a:gd name="connsiteY0" fmla="*/ 21432 h 345282"/>
              <a:gd name="connsiteX1" fmla="*/ 2381 w 411956"/>
              <a:gd name="connsiteY1" fmla="*/ 345282 h 345282"/>
              <a:gd name="connsiteX2" fmla="*/ 411956 w 411956"/>
              <a:gd name="connsiteY2" fmla="*/ 335757 h 345282"/>
              <a:gd name="connsiteX3" fmla="*/ 407194 w 411956"/>
              <a:gd name="connsiteY3" fmla="*/ 0 h 345282"/>
              <a:gd name="connsiteX4" fmla="*/ 0 w 411956"/>
              <a:gd name="connsiteY4" fmla="*/ 21432 h 34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56" h="345282">
                <a:moveTo>
                  <a:pt x="0" y="21432"/>
                </a:moveTo>
                <a:cubicBezTo>
                  <a:pt x="794" y="129382"/>
                  <a:pt x="1587" y="237332"/>
                  <a:pt x="2381" y="345282"/>
                </a:cubicBezTo>
                <a:lnTo>
                  <a:pt x="411956" y="335757"/>
                </a:lnTo>
                <a:cubicBezTo>
                  <a:pt x="410369" y="223838"/>
                  <a:pt x="408781" y="111919"/>
                  <a:pt x="407194" y="0"/>
                </a:cubicBezTo>
                <a:lnTo>
                  <a:pt x="0" y="21432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3" name="คำบรรยายภาพแบบเส้น 2 62"/>
          <p:cNvSpPr/>
          <p:nvPr/>
        </p:nvSpPr>
        <p:spPr>
          <a:xfrm>
            <a:off x="3503613" y="2246314"/>
            <a:ext cx="1244600" cy="274637"/>
          </a:xfrm>
          <a:prstGeom prst="borderCallout2">
            <a:avLst>
              <a:gd name="adj1" fmla="val 100477"/>
              <a:gd name="adj2" fmla="val 49590"/>
              <a:gd name="adj3" fmla="val 147412"/>
              <a:gd name="adj4" fmla="val 49709"/>
              <a:gd name="adj5" fmla="val 25887"/>
              <a:gd name="adj6" fmla="val 129625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ไบรท์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มอเตอร์ (หาดใหญ่)</a:t>
            </a:r>
          </a:p>
        </p:txBody>
      </p:sp>
      <p:sp>
        <p:nvSpPr>
          <p:cNvPr id="56" name="รูปแบบอิสระ 55"/>
          <p:cNvSpPr/>
          <p:nvPr/>
        </p:nvSpPr>
        <p:spPr>
          <a:xfrm>
            <a:off x="5003800" y="2682875"/>
            <a:ext cx="325438" cy="749300"/>
          </a:xfrm>
          <a:custGeom>
            <a:avLst/>
            <a:gdLst>
              <a:gd name="connsiteX0" fmla="*/ 0 w 433387"/>
              <a:gd name="connsiteY0" fmla="*/ 2381 h 997744"/>
              <a:gd name="connsiteX1" fmla="*/ 416719 w 433387"/>
              <a:gd name="connsiteY1" fmla="*/ 0 h 997744"/>
              <a:gd name="connsiteX2" fmla="*/ 433387 w 433387"/>
              <a:gd name="connsiteY2" fmla="*/ 966787 h 997744"/>
              <a:gd name="connsiteX3" fmla="*/ 395287 w 433387"/>
              <a:gd name="connsiteY3" fmla="*/ 995362 h 997744"/>
              <a:gd name="connsiteX4" fmla="*/ 19050 w 433387"/>
              <a:gd name="connsiteY4" fmla="*/ 997744 h 997744"/>
              <a:gd name="connsiteX5" fmla="*/ 0 w 433387"/>
              <a:gd name="connsiteY5" fmla="*/ 2381 h 9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387" h="997744">
                <a:moveTo>
                  <a:pt x="0" y="2381"/>
                </a:moveTo>
                <a:lnTo>
                  <a:pt x="416719" y="0"/>
                </a:lnTo>
                <a:lnTo>
                  <a:pt x="433387" y="966787"/>
                </a:lnTo>
                <a:lnTo>
                  <a:pt x="395287" y="995362"/>
                </a:lnTo>
                <a:lnTo>
                  <a:pt x="19050" y="997744"/>
                </a:lnTo>
                <a:lnTo>
                  <a:pt x="0" y="2381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6" name="คำบรรยายภาพแบบเส้น 2 65"/>
          <p:cNvSpPr/>
          <p:nvPr/>
        </p:nvSpPr>
        <p:spPr>
          <a:xfrm>
            <a:off x="3605213" y="2706688"/>
            <a:ext cx="1295400" cy="196850"/>
          </a:xfrm>
          <a:prstGeom prst="borderCallout2">
            <a:avLst>
              <a:gd name="adj1" fmla="val 100477"/>
              <a:gd name="adj2" fmla="val 49590"/>
              <a:gd name="adj3" fmla="val 165640"/>
              <a:gd name="adj4" fmla="val 49395"/>
              <a:gd name="adj5" fmla="val 175449"/>
              <a:gd name="adj6" fmla="val 122501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อินโนลาเท็กซ์ (ประเทศไทย)</a:t>
            </a:r>
          </a:p>
        </p:txBody>
      </p:sp>
      <p:sp>
        <p:nvSpPr>
          <p:cNvPr id="57" name="รูปแบบอิสระ 56"/>
          <p:cNvSpPr/>
          <p:nvPr/>
        </p:nvSpPr>
        <p:spPr>
          <a:xfrm>
            <a:off x="5410200" y="2643189"/>
            <a:ext cx="222250" cy="420687"/>
          </a:xfrm>
          <a:custGeom>
            <a:avLst/>
            <a:gdLst>
              <a:gd name="connsiteX0" fmla="*/ 0 w 295275"/>
              <a:gd name="connsiteY0" fmla="*/ 15875 h 561975"/>
              <a:gd name="connsiteX1" fmla="*/ 3175 w 295275"/>
              <a:gd name="connsiteY1" fmla="*/ 561975 h 561975"/>
              <a:gd name="connsiteX2" fmla="*/ 292100 w 295275"/>
              <a:gd name="connsiteY2" fmla="*/ 561975 h 561975"/>
              <a:gd name="connsiteX3" fmla="*/ 295275 w 295275"/>
              <a:gd name="connsiteY3" fmla="*/ 0 h 561975"/>
              <a:gd name="connsiteX4" fmla="*/ 0 w 295275"/>
              <a:gd name="connsiteY4" fmla="*/ 158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61975">
                <a:moveTo>
                  <a:pt x="0" y="15875"/>
                </a:moveTo>
                <a:cubicBezTo>
                  <a:pt x="1058" y="197908"/>
                  <a:pt x="2117" y="379942"/>
                  <a:pt x="3175" y="561975"/>
                </a:cubicBezTo>
                <a:lnTo>
                  <a:pt x="292100" y="561975"/>
                </a:lnTo>
                <a:cubicBezTo>
                  <a:pt x="293158" y="374650"/>
                  <a:pt x="294217" y="187325"/>
                  <a:pt x="295275" y="0"/>
                </a:cubicBezTo>
                <a:lnTo>
                  <a:pt x="0" y="15875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9" name="คำบรรยายภาพแบบเส้น 2 68"/>
          <p:cNvSpPr/>
          <p:nvPr/>
        </p:nvSpPr>
        <p:spPr>
          <a:xfrm>
            <a:off x="3792539" y="3155950"/>
            <a:ext cx="1063625" cy="196850"/>
          </a:xfrm>
          <a:prstGeom prst="borderCallout2">
            <a:avLst>
              <a:gd name="adj1" fmla="val 100477"/>
              <a:gd name="adj2" fmla="val 49590"/>
              <a:gd name="adj3" fmla="val 182044"/>
              <a:gd name="adj4" fmla="val 86175"/>
              <a:gd name="adj5" fmla="val -108893"/>
              <a:gd name="adj6" fmla="val 162268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คา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เร็กซ์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โพลิ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เมอร์ส</a:t>
            </a:r>
            <a:endParaRPr lang="th-TH" sz="9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รูปแบบอิสระ 59"/>
          <p:cNvSpPr/>
          <p:nvPr/>
        </p:nvSpPr>
        <p:spPr>
          <a:xfrm>
            <a:off x="5413375" y="3070225"/>
            <a:ext cx="438150" cy="393700"/>
          </a:xfrm>
          <a:custGeom>
            <a:avLst/>
            <a:gdLst>
              <a:gd name="connsiteX0" fmla="*/ 290513 w 585788"/>
              <a:gd name="connsiteY0" fmla="*/ 0 h 523875"/>
              <a:gd name="connsiteX1" fmla="*/ 4763 w 585788"/>
              <a:gd name="connsiteY1" fmla="*/ 4762 h 523875"/>
              <a:gd name="connsiteX2" fmla="*/ 0 w 585788"/>
              <a:gd name="connsiteY2" fmla="*/ 495300 h 523875"/>
              <a:gd name="connsiteX3" fmla="*/ 28575 w 585788"/>
              <a:gd name="connsiteY3" fmla="*/ 523875 h 523875"/>
              <a:gd name="connsiteX4" fmla="*/ 547688 w 585788"/>
              <a:gd name="connsiteY4" fmla="*/ 514350 h 523875"/>
              <a:gd name="connsiteX5" fmla="*/ 585788 w 585788"/>
              <a:gd name="connsiteY5" fmla="*/ 481012 h 523875"/>
              <a:gd name="connsiteX6" fmla="*/ 576263 w 585788"/>
              <a:gd name="connsiteY6" fmla="*/ 238125 h 523875"/>
              <a:gd name="connsiteX7" fmla="*/ 280988 w 585788"/>
              <a:gd name="connsiteY7" fmla="*/ 242887 h 523875"/>
              <a:gd name="connsiteX8" fmla="*/ 290513 w 585788"/>
              <a:gd name="connsiteY8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788" h="523875">
                <a:moveTo>
                  <a:pt x="290513" y="0"/>
                </a:moveTo>
                <a:lnTo>
                  <a:pt x="4763" y="4762"/>
                </a:lnTo>
                <a:cubicBezTo>
                  <a:pt x="3175" y="168275"/>
                  <a:pt x="1588" y="331787"/>
                  <a:pt x="0" y="495300"/>
                </a:cubicBezTo>
                <a:lnTo>
                  <a:pt x="28575" y="523875"/>
                </a:lnTo>
                <a:lnTo>
                  <a:pt x="547688" y="514350"/>
                </a:lnTo>
                <a:lnTo>
                  <a:pt x="585788" y="481012"/>
                </a:lnTo>
                <a:lnTo>
                  <a:pt x="576263" y="238125"/>
                </a:lnTo>
                <a:lnTo>
                  <a:pt x="280988" y="242887"/>
                </a:lnTo>
                <a:lnTo>
                  <a:pt x="290513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1" name="รูปแบบอิสระ 60"/>
          <p:cNvSpPr/>
          <p:nvPr/>
        </p:nvSpPr>
        <p:spPr>
          <a:xfrm>
            <a:off x="5894388" y="2824164"/>
            <a:ext cx="304800" cy="623887"/>
          </a:xfrm>
          <a:custGeom>
            <a:avLst/>
            <a:gdLst>
              <a:gd name="connsiteX0" fmla="*/ 9525 w 404813"/>
              <a:gd name="connsiteY0" fmla="*/ 14288 h 833438"/>
              <a:gd name="connsiteX1" fmla="*/ 0 w 404813"/>
              <a:gd name="connsiteY1" fmla="*/ 776288 h 833438"/>
              <a:gd name="connsiteX2" fmla="*/ 38100 w 404813"/>
              <a:gd name="connsiteY2" fmla="*/ 833438 h 833438"/>
              <a:gd name="connsiteX3" fmla="*/ 404813 w 404813"/>
              <a:gd name="connsiteY3" fmla="*/ 823913 h 833438"/>
              <a:gd name="connsiteX4" fmla="*/ 390525 w 404813"/>
              <a:gd name="connsiteY4" fmla="*/ 0 h 833438"/>
              <a:gd name="connsiteX5" fmla="*/ 9525 w 404813"/>
              <a:gd name="connsiteY5" fmla="*/ 14288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13" h="833438">
                <a:moveTo>
                  <a:pt x="9525" y="14288"/>
                </a:moveTo>
                <a:lnTo>
                  <a:pt x="0" y="776288"/>
                </a:lnTo>
                <a:lnTo>
                  <a:pt x="38100" y="833438"/>
                </a:lnTo>
                <a:lnTo>
                  <a:pt x="404813" y="823913"/>
                </a:lnTo>
                <a:lnTo>
                  <a:pt x="390525" y="0"/>
                </a:lnTo>
                <a:lnTo>
                  <a:pt x="9525" y="14288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75" name="คำบรรยายภาพแบบเส้น 2 74"/>
          <p:cNvSpPr/>
          <p:nvPr/>
        </p:nvSpPr>
        <p:spPr>
          <a:xfrm>
            <a:off x="3829051" y="3599731"/>
            <a:ext cx="1071562" cy="256015"/>
          </a:xfrm>
          <a:prstGeom prst="borderCallout2">
            <a:avLst>
              <a:gd name="adj1" fmla="val 100477"/>
              <a:gd name="adj2" fmla="val 49590"/>
              <a:gd name="adj3" fmla="val 182044"/>
              <a:gd name="adj4" fmla="val 62361"/>
              <a:gd name="adj5" fmla="val -614348"/>
              <a:gd name="adj6" fmla="val 91353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ไบ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รท์ ทรานสปอร์ต จำกัด</a:t>
            </a:r>
          </a:p>
        </p:txBody>
      </p:sp>
      <p:sp>
        <p:nvSpPr>
          <p:cNvPr id="72" name="คำบรรยายภาพแบบเส้น 2 71"/>
          <p:cNvSpPr/>
          <p:nvPr/>
        </p:nvSpPr>
        <p:spPr>
          <a:xfrm>
            <a:off x="6269038" y="3070226"/>
            <a:ext cx="1058862" cy="195263"/>
          </a:xfrm>
          <a:prstGeom prst="borderCallout2">
            <a:avLst>
              <a:gd name="adj1" fmla="val 96831"/>
              <a:gd name="adj2" fmla="val 49027"/>
              <a:gd name="adj3" fmla="val 127364"/>
              <a:gd name="adj4" fmla="val 49273"/>
              <a:gd name="adj5" fmla="val 115301"/>
              <a:gd name="adj6" fmla="val -21686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ไฮ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แคร์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ไทย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กลัฟส์</a:t>
            </a:r>
            <a:endParaRPr lang="th-TH" sz="9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รูปแบบอิสระ 63"/>
          <p:cNvSpPr/>
          <p:nvPr/>
        </p:nvSpPr>
        <p:spPr>
          <a:xfrm>
            <a:off x="5627689" y="2433639"/>
            <a:ext cx="219075" cy="803275"/>
          </a:xfrm>
          <a:custGeom>
            <a:avLst/>
            <a:gdLst>
              <a:gd name="connsiteX0" fmla="*/ 0 w 292100"/>
              <a:gd name="connsiteY0" fmla="*/ 0 h 1069975"/>
              <a:gd name="connsiteX1" fmla="*/ 19050 w 292100"/>
              <a:gd name="connsiteY1" fmla="*/ 1069975 h 1069975"/>
              <a:gd name="connsiteX2" fmla="*/ 292100 w 292100"/>
              <a:gd name="connsiteY2" fmla="*/ 1066800 h 1069975"/>
              <a:gd name="connsiteX3" fmla="*/ 273050 w 292100"/>
              <a:gd name="connsiteY3" fmla="*/ 139700 h 1069975"/>
              <a:gd name="connsiteX4" fmla="*/ 260350 w 292100"/>
              <a:gd name="connsiteY4" fmla="*/ 69850 h 1069975"/>
              <a:gd name="connsiteX5" fmla="*/ 260350 w 292100"/>
              <a:gd name="connsiteY5" fmla="*/ 38100 h 1069975"/>
              <a:gd name="connsiteX6" fmla="*/ 238125 w 292100"/>
              <a:gd name="connsiteY6" fmla="*/ 3175 h 1069975"/>
              <a:gd name="connsiteX7" fmla="*/ 0 w 292100"/>
              <a:gd name="connsiteY7" fmla="*/ 0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00" h="1069975">
                <a:moveTo>
                  <a:pt x="0" y="0"/>
                </a:moveTo>
                <a:lnTo>
                  <a:pt x="19050" y="1069975"/>
                </a:lnTo>
                <a:lnTo>
                  <a:pt x="292100" y="1066800"/>
                </a:lnTo>
                <a:lnTo>
                  <a:pt x="273050" y="139700"/>
                </a:lnTo>
                <a:lnTo>
                  <a:pt x="260350" y="69850"/>
                </a:lnTo>
                <a:lnTo>
                  <a:pt x="260350" y="38100"/>
                </a:lnTo>
                <a:lnTo>
                  <a:pt x="2381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7" name="รูปแบบอิสระ 66"/>
          <p:cNvSpPr/>
          <p:nvPr/>
        </p:nvSpPr>
        <p:spPr>
          <a:xfrm>
            <a:off x="5899150" y="2628900"/>
            <a:ext cx="285750" cy="196850"/>
          </a:xfrm>
          <a:custGeom>
            <a:avLst/>
            <a:gdLst>
              <a:gd name="connsiteX0" fmla="*/ 4762 w 381000"/>
              <a:gd name="connsiteY0" fmla="*/ 0 h 261937"/>
              <a:gd name="connsiteX1" fmla="*/ 0 w 381000"/>
              <a:gd name="connsiteY1" fmla="*/ 261937 h 261937"/>
              <a:gd name="connsiteX2" fmla="*/ 381000 w 381000"/>
              <a:gd name="connsiteY2" fmla="*/ 261937 h 261937"/>
              <a:gd name="connsiteX3" fmla="*/ 381000 w 381000"/>
              <a:gd name="connsiteY3" fmla="*/ 152400 h 261937"/>
              <a:gd name="connsiteX4" fmla="*/ 247650 w 381000"/>
              <a:gd name="connsiteY4" fmla="*/ 0 h 261937"/>
              <a:gd name="connsiteX5" fmla="*/ 4762 w 381000"/>
              <a:gd name="connsiteY5" fmla="*/ 0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261937">
                <a:moveTo>
                  <a:pt x="4762" y="0"/>
                </a:moveTo>
                <a:cubicBezTo>
                  <a:pt x="3175" y="87312"/>
                  <a:pt x="1587" y="174625"/>
                  <a:pt x="0" y="261937"/>
                </a:cubicBezTo>
                <a:lnTo>
                  <a:pt x="381000" y="261937"/>
                </a:lnTo>
                <a:lnTo>
                  <a:pt x="381000" y="152400"/>
                </a:lnTo>
                <a:lnTo>
                  <a:pt x="247650" y="0"/>
                </a:lnTo>
                <a:lnTo>
                  <a:pt x="4762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1" name="คำบรรยายภาพแบบเส้น 2 80"/>
          <p:cNvSpPr/>
          <p:nvPr/>
        </p:nvSpPr>
        <p:spPr>
          <a:xfrm>
            <a:off x="6408738" y="2774950"/>
            <a:ext cx="1014412" cy="196850"/>
          </a:xfrm>
          <a:prstGeom prst="borderCallout2">
            <a:avLst>
              <a:gd name="adj1" fmla="val 51264"/>
              <a:gd name="adj2" fmla="val -531"/>
              <a:gd name="adj3" fmla="val 29849"/>
              <a:gd name="adj4" fmla="val -16816"/>
              <a:gd name="adj5" fmla="val -3177"/>
              <a:gd name="adj6" fmla="val -47191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ทียูแซด 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แวร์เฮ้าส์</a:t>
            </a:r>
            <a:endParaRPr lang="th-TH" sz="9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แบบอิสระ 69"/>
          <p:cNvSpPr/>
          <p:nvPr/>
        </p:nvSpPr>
        <p:spPr>
          <a:xfrm>
            <a:off x="5899151" y="2417764"/>
            <a:ext cx="174625" cy="200025"/>
          </a:xfrm>
          <a:custGeom>
            <a:avLst/>
            <a:gdLst>
              <a:gd name="connsiteX0" fmla="*/ 4762 w 233362"/>
              <a:gd name="connsiteY0" fmla="*/ 0 h 266700"/>
              <a:gd name="connsiteX1" fmla="*/ 0 w 233362"/>
              <a:gd name="connsiteY1" fmla="*/ 266700 h 266700"/>
              <a:gd name="connsiteX2" fmla="*/ 233362 w 233362"/>
              <a:gd name="connsiteY2" fmla="*/ 264319 h 266700"/>
              <a:gd name="connsiteX3" fmla="*/ 4762 w 233362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2" h="266700">
                <a:moveTo>
                  <a:pt x="4762" y="0"/>
                </a:moveTo>
                <a:cubicBezTo>
                  <a:pt x="3175" y="88900"/>
                  <a:pt x="1587" y="177800"/>
                  <a:pt x="0" y="266700"/>
                </a:cubicBezTo>
                <a:lnTo>
                  <a:pt x="233362" y="264319"/>
                </a:lnTo>
                <a:lnTo>
                  <a:pt x="4762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76" name="รูปแบบอิสระ 75"/>
          <p:cNvSpPr/>
          <p:nvPr/>
        </p:nvSpPr>
        <p:spPr>
          <a:xfrm>
            <a:off x="5391151" y="2036764"/>
            <a:ext cx="263525" cy="160337"/>
          </a:xfrm>
          <a:custGeom>
            <a:avLst/>
            <a:gdLst>
              <a:gd name="connsiteX0" fmla="*/ 16669 w 350044"/>
              <a:gd name="connsiteY0" fmla="*/ 66675 h 214312"/>
              <a:gd name="connsiteX1" fmla="*/ 9525 w 350044"/>
              <a:gd name="connsiteY1" fmla="*/ 16669 h 214312"/>
              <a:gd name="connsiteX2" fmla="*/ 38100 w 350044"/>
              <a:gd name="connsiteY2" fmla="*/ 9525 h 214312"/>
              <a:gd name="connsiteX3" fmla="*/ 126207 w 350044"/>
              <a:gd name="connsiteY3" fmla="*/ 0 h 214312"/>
              <a:gd name="connsiteX4" fmla="*/ 178594 w 350044"/>
              <a:gd name="connsiteY4" fmla="*/ 19050 h 214312"/>
              <a:gd name="connsiteX5" fmla="*/ 221457 w 350044"/>
              <a:gd name="connsiteY5" fmla="*/ 45244 h 214312"/>
              <a:gd name="connsiteX6" fmla="*/ 278607 w 350044"/>
              <a:gd name="connsiteY6" fmla="*/ 109537 h 214312"/>
              <a:gd name="connsiteX7" fmla="*/ 350044 w 350044"/>
              <a:gd name="connsiteY7" fmla="*/ 192881 h 214312"/>
              <a:gd name="connsiteX8" fmla="*/ 0 w 350044"/>
              <a:gd name="connsiteY8" fmla="*/ 214312 h 214312"/>
              <a:gd name="connsiteX9" fmla="*/ 16669 w 350044"/>
              <a:gd name="connsiteY9" fmla="*/ 66675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044" h="214312">
                <a:moveTo>
                  <a:pt x="16669" y="66675"/>
                </a:moveTo>
                <a:lnTo>
                  <a:pt x="9525" y="16669"/>
                </a:lnTo>
                <a:lnTo>
                  <a:pt x="38100" y="9525"/>
                </a:lnTo>
                <a:lnTo>
                  <a:pt x="126207" y="0"/>
                </a:lnTo>
                <a:lnTo>
                  <a:pt x="178594" y="19050"/>
                </a:lnTo>
                <a:lnTo>
                  <a:pt x="221457" y="45244"/>
                </a:lnTo>
                <a:lnTo>
                  <a:pt x="278607" y="109537"/>
                </a:lnTo>
                <a:lnTo>
                  <a:pt x="350044" y="192881"/>
                </a:lnTo>
                <a:lnTo>
                  <a:pt x="0" y="214312"/>
                </a:lnTo>
                <a:lnTo>
                  <a:pt x="16669" y="66675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6" name="TextBox 95"/>
          <p:cNvSpPr txBox="1"/>
          <p:nvPr/>
        </p:nvSpPr>
        <p:spPr>
          <a:xfrm>
            <a:off x="5048250" y="309563"/>
            <a:ext cx="5085046" cy="523220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ผู้ประกอบการ ระยะที่ 1 เขตอุตสาหกรรมเสรี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(FZ)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541964" y="2065339"/>
            <a:ext cx="71437" cy="9683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2" name="วงรี 101"/>
          <p:cNvSpPr/>
          <p:nvPr/>
        </p:nvSpPr>
        <p:spPr>
          <a:xfrm>
            <a:off x="5106989" y="2211389"/>
            <a:ext cx="73025" cy="984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3" name="วงรี 102"/>
          <p:cNvSpPr/>
          <p:nvPr/>
        </p:nvSpPr>
        <p:spPr>
          <a:xfrm>
            <a:off x="5081589" y="3006725"/>
            <a:ext cx="71437" cy="968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4" name="วงรี 103"/>
          <p:cNvSpPr/>
          <p:nvPr/>
        </p:nvSpPr>
        <p:spPr>
          <a:xfrm>
            <a:off x="5426075" y="2897189"/>
            <a:ext cx="71438" cy="9683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5" name="วงรี 104"/>
          <p:cNvSpPr/>
          <p:nvPr/>
        </p:nvSpPr>
        <p:spPr>
          <a:xfrm>
            <a:off x="5486401" y="3365500"/>
            <a:ext cx="73025" cy="968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6" name="วงรี 105"/>
          <p:cNvSpPr/>
          <p:nvPr/>
        </p:nvSpPr>
        <p:spPr>
          <a:xfrm>
            <a:off x="5681664" y="2725739"/>
            <a:ext cx="71437" cy="984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7" name="วงรี 106"/>
          <p:cNvSpPr/>
          <p:nvPr/>
        </p:nvSpPr>
        <p:spPr>
          <a:xfrm>
            <a:off x="5467350" y="2066925"/>
            <a:ext cx="71438" cy="968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8" name="วงรี 107"/>
          <p:cNvSpPr/>
          <p:nvPr/>
        </p:nvSpPr>
        <p:spPr>
          <a:xfrm>
            <a:off x="5915026" y="2514600"/>
            <a:ext cx="73025" cy="9683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09" name="วงรี 108"/>
          <p:cNvSpPr/>
          <p:nvPr/>
        </p:nvSpPr>
        <p:spPr>
          <a:xfrm>
            <a:off x="5975351" y="2701925"/>
            <a:ext cx="73025" cy="968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10" name="วงรี 109"/>
          <p:cNvSpPr/>
          <p:nvPr/>
        </p:nvSpPr>
        <p:spPr>
          <a:xfrm>
            <a:off x="6016626" y="3236914"/>
            <a:ext cx="73025" cy="9683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4" name="คำบรรยายภาพแบบเส้น 2 83"/>
          <p:cNvSpPr/>
          <p:nvPr/>
        </p:nvSpPr>
        <p:spPr>
          <a:xfrm>
            <a:off x="6161089" y="2319338"/>
            <a:ext cx="1590675" cy="195262"/>
          </a:xfrm>
          <a:prstGeom prst="borderCallout2">
            <a:avLst>
              <a:gd name="adj1" fmla="val 49880"/>
              <a:gd name="adj2" fmla="val -1136"/>
              <a:gd name="adj3" fmla="val 41153"/>
              <a:gd name="adj4" fmla="val -18876"/>
              <a:gd name="adj5" fmla="val 124823"/>
              <a:gd name="adj6" fmla="val -18268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โกลเด้น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สตาร์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มาร์เก็ตติ้ง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(ประเทศไทย)</a:t>
            </a:r>
          </a:p>
        </p:txBody>
      </p:sp>
      <p:sp>
        <p:nvSpPr>
          <p:cNvPr id="10" name="รูปแบบอิสระ 9"/>
          <p:cNvSpPr/>
          <p:nvPr/>
        </p:nvSpPr>
        <p:spPr>
          <a:xfrm>
            <a:off x="5395914" y="2184400"/>
            <a:ext cx="427037" cy="234950"/>
          </a:xfrm>
          <a:custGeom>
            <a:avLst/>
            <a:gdLst>
              <a:gd name="connsiteX0" fmla="*/ 0 w 569119"/>
              <a:gd name="connsiteY0" fmla="*/ 11906 h 314325"/>
              <a:gd name="connsiteX1" fmla="*/ 7144 w 569119"/>
              <a:gd name="connsiteY1" fmla="*/ 314325 h 314325"/>
              <a:gd name="connsiteX2" fmla="*/ 569119 w 569119"/>
              <a:gd name="connsiteY2" fmla="*/ 311944 h 314325"/>
              <a:gd name="connsiteX3" fmla="*/ 323850 w 569119"/>
              <a:gd name="connsiteY3" fmla="*/ 0 h 314325"/>
              <a:gd name="connsiteX4" fmla="*/ 0 w 569119"/>
              <a:gd name="connsiteY4" fmla="*/ 11906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19" h="314325">
                <a:moveTo>
                  <a:pt x="0" y="11906"/>
                </a:moveTo>
                <a:lnTo>
                  <a:pt x="7144" y="314325"/>
                </a:lnTo>
                <a:lnTo>
                  <a:pt x="569119" y="311944"/>
                </a:lnTo>
                <a:lnTo>
                  <a:pt x="323850" y="0"/>
                </a:lnTo>
                <a:lnTo>
                  <a:pt x="0" y="11906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4" name="วงรี 93"/>
          <p:cNvSpPr/>
          <p:nvPr/>
        </p:nvSpPr>
        <p:spPr>
          <a:xfrm>
            <a:off x="5143501" y="2482850"/>
            <a:ext cx="73025" cy="968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8" name="คำบรรยายภาพแบบเส้น 2 87"/>
          <p:cNvSpPr/>
          <p:nvPr/>
        </p:nvSpPr>
        <p:spPr>
          <a:xfrm>
            <a:off x="5538788" y="1749426"/>
            <a:ext cx="1123950" cy="239713"/>
          </a:xfrm>
          <a:prstGeom prst="borderCallout2">
            <a:avLst>
              <a:gd name="adj1" fmla="val 51264"/>
              <a:gd name="adj2" fmla="val -228"/>
              <a:gd name="adj3" fmla="val 50846"/>
              <a:gd name="adj4" fmla="val -8285"/>
              <a:gd name="adj5" fmla="val 180072"/>
              <a:gd name="adj6" fmla="val -8128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ทรู ทิว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บิ้ง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ซิส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็มส์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16" name="ตัวเชื่อมต่อตรง 15"/>
          <p:cNvCxnSpPr>
            <a:endCxn id="107" idx="2"/>
          </p:cNvCxnSpPr>
          <p:nvPr/>
        </p:nvCxnSpPr>
        <p:spPr>
          <a:xfrm>
            <a:off x="5448300" y="2116138"/>
            <a:ext cx="19050" cy="0"/>
          </a:xfrm>
          <a:prstGeom prst="line">
            <a:avLst/>
          </a:prstGeom>
          <a:ln w="19050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คำบรรยายภาพแบบเส้น 2 77"/>
          <p:cNvSpPr/>
          <p:nvPr/>
        </p:nvSpPr>
        <p:spPr>
          <a:xfrm>
            <a:off x="5884863" y="2062163"/>
            <a:ext cx="1295400" cy="196850"/>
          </a:xfrm>
          <a:prstGeom prst="borderCallout2">
            <a:avLst>
              <a:gd name="adj1" fmla="val 48530"/>
              <a:gd name="adj2" fmla="val -14"/>
              <a:gd name="adj3" fmla="val 51721"/>
              <a:gd name="adj4" fmla="val -13988"/>
              <a:gd name="adj5" fmla="val 342225"/>
              <a:gd name="adj6" fmla="val -13359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บจก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อินโนลาเท็กซ์ (ประเทศไทย)</a:t>
            </a:r>
          </a:p>
        </p:txBody>
      </p:sp>
      <p:sp>
        <p:nvSpPr>
          <p:cNvPr id="132" name="คำบรรยายภาพแบบเส้น 2 131"/>
          <p:cNvSpPr/>
          <p:nvPr/>
        </p:nvSpPr>
        <p:spPr>
          <a:xfrm>
            <a:off x="5538788" y="1485901"/>
            <a:ext cx="850900" cy="195263"/>
          </a:xfrm>
          <a:prstGeom prst="borderCallout2">
            <a:avLst>
              <a:gd name="adj1" fmla="val 48530"/>
              <a:gd name="adj2" fmla="val -14"/>
              <a:gd name="adj3" fmla="val 56582"/>
              <a:gd name="adj4" fmla="val -20713"/>
              <a:gd name="adj5" fmla="val 516690"/>
              <a:gd name="adj6" fmla="val -41818"/>
            </a:avLst>
          </a:prstGeom>
          <a:solidFill>
            <a:srgbClr val="E46C0A">
              <a:alpha val="80000"/>
            </a:srgbClr>
          </a:solidFill>
          <a:ln>
            <a:solidFill>
              <a:srgbClr val="E46C0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บจ</a:t>
            </a:r>
            <a:r>
              <a:rPr lang="th-TH" sz="9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ก.สยามน้ำผึ้ง</a:t>
            </a:r>
          </a:p>
        </p:txBody>
      </p:sp>
      <p:cxnSp>
        <p:nvCxnSpPr>
          <p:cNvPr id="17" name="ตัวเชื่อมต่อตรง 16"/>
          <p:cNvCxnSpPr>
            <a:endCxn id="94" idx="2"/>
          </p:cNvCxnSpPr>
          <p:nvPr/>
        </p:nvCxnSpPr>
        <p:spPr>
          <a:xfrm>
            <a:off x="5026026" y="2527301"/>
            <a:ext cx="117475" cy="317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855" name="Rectangle 64"/>
          <p:cNvSpPr>
            <a:spLocks noChangeArrowheads="1"/>
          </p:cNvSpPr>
          <p:nvPr/>
        </p:nvSpPr>
        <p:spPr bwMode="auto">
          <a:xfrm>
            <a:off x="1926607" y="115888"/>
            <a:ext cx="2821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cs typeface="IrisUPC" panose="020B0604020202020204" pitchFamily="34" charset="-34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600" b="1" dirty="0">
                <a:solidFill>
                  <a:srgbClr val="FF0000"/>
                </a:solidFill>
                <a:latin typeface="Tahoma" panose="020B0604030504040204" pitchFamily="34" charset="0"/>
                <a:cs typeface="+mn-cs"/>
              </a:rPr>
              <a:t>เขตอุตสาหกรรมเสรี</a:t>
            </a:r>
          </a:p>
        </p:txBody>
      </p:sp>
    </p:spTree>
    <p:extLst>
      <p:ext uri="{BB962C8B-B14F-4D97-AF65-F5344CB8AC3E}">
        <p14:creationId xmlns:p14="http://schemas.microsoft.com/office/powerpoint/2010/main" val="28780521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630691" y="152621"/>
            <a:ext cx="7778750" cy="801688"/>
          </a:xfrm>
        </p:spPr>
        <p:txBody>
          <a:bodyPr>
            <a:noAutofit/>
          </a:bodyPr>
          <a:lstStyle/>
          <a:p>
            <a:pPr algn="ctr"/>
            <a:r>
              <a:rPr lang="th-TH" altLang="th-TH" sz="2400" b="1" dirty="0">
                <a:solidFill>
                  <a:srgbClr val="FF0000"/>
                </a:solidFill>
                <a:cs typeface="+mn-cs"/>
              </a:rPr>
              <a:t>รายชื่อผู้ประกอบการในนิคมอุตสาหกรรมภาคใต้ จังหวัดสงขลา </a:t>
            </a:r>
            <a:br>
              <a:rPr lang="th-TH" altLang="th-TH" sz="2400" b="1" dirty="0">
                <a:solidFill>
                  <a:srgbClr val="FF0000"/>
                </a:solidFill>
                <a:cs typeface="+mn-cs"/>
              </a:rPr>
            </a:br>
            <a:r>
              <a:rPr lang="th-TH" altLang="th-TH" sz="2400" b="1" dirty="0">
                <a:solidFill>
                  <a:srgbClr val="FF0000"/>
                </a:solidFill>
                <a:cs typeface="+mn-cs"/>
              </a:rPr>
              <a:t> ปี พ.ศ.2565 (อ้างอิงจาก กนอ.)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17604"/>
              </p:ext>
            </p:extLst>
          </p:nvPr>
        </p:nvGraphicFramePr>
        <p:xfrm>
          <a:off x="1416707" y="933875"/>
          <a:ext cx="8206718" cy="57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รายชื่อบริษัท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ประกอบกิจการ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อินโนลาเท็กซ์ (ประเทศไทย) จำกัด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ผลิตถุงยางอนามัย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อินโนลาเท็กซ์ (ประเทศไทย) จำกัด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ผลิตถุงมือยางทุกชนิด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ไบรท์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 (หาดใหญ่)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คลังสินค้า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ไบ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รท์ ทรานสปอร์ต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คลังสินค้า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153664080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โกลเด้น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สตาร์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มาร์เก็ตติ้ง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ซื้อมาขายไปบุหรี่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ทียูแซด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แวร์เฮ้าส์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ซื้อมาขายไปบุหรี่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สยามน้ำผึ้ง ระหว่างประเทศ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ผลิตแปรรูป จำหน่าย รับซื้อ ส่งออกน้ำผึ้ง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8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คาร์เร็กซ์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โพลิ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เมอร์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		</a:t>
                      </a: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ผลิตยางคอม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ปาว์ด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3057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ทรู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ทิว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บิ้ง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ซิสเท็มส์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เอเชีย จำกัด	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(คลังสินค้า) จำหน่ายอุปกรณ์ เครื่องมือ และให้บริการแก่ลูกค้าในกลุ่มอุตสาหกรรมน้ำมันและก๊าซ</a:t>
                      </a: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3057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ไทย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ไลน์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รีซอส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เซส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(คลังสินค้า) จำหน่ายอุปกรณ์ เครื่องมือ และให้บริการแก่ลูกค้าในกลุ่มอุตสาหกรรมน้ำมันและก๊าซ</a:t>
                      </a: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 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แคร์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ไทย </a:t>
                      </a:r>
                      <a:r>
                        <a:rPr lang="th-TH" sz="16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กลัฟส์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จำกัด</a:t>
                      </a: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ผลิตถุงมือแพทย์</a:t>
                      </a:r>
                    </a:p>
                    <a:p>
                      <a:pPr algn="l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44252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5153</Words>
  <Application>Microsoft Office PowerPoint</Application>
  <PresentationFormat>Widescreen</PresentationFormat>
  <Paragraphs>262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Andalus</vt:lpstr>
      <vt:lpstr>Angsana New</vt:lpstr>
      <vt:lpstr>AngsanaUPC</vt:lpstr>
      <vt:lpstr>Arial</vt:lpstr>
      <vt:lpstr>Calibri</vt:lpstr>
      <vt:lpstr>Century Gothic</vt:lpstr>
      <vt:lpstr>Cordia New</vt:lpstr>
      <vt:lpstr>IrisUPC</vt:lpstr>
      <vt:lpstr>Tahoma</vt:lpstr>
      <vt:lpstr>TH Niramit AS</vt:lpstr>
      <vt:lpstr>TH SarabunPSK</vt:lpstr>
      <vt:lpstr>Trebuchet MS</vt:lpstr>
      <vt:lpstr>Wingdings 3</vt:lpstr>
      <vt:lpstr>เหลี่ยมเพชร</vt:lpstr>
      <vt:lpstr>PowerPoint Presentation</vt:lpstr>
      <vt:lpstr>ตามที่ ด่านศุลกากรท่าอากาศยานหาดใหญ่ เปิดโครงการอบรมหลักสูตร “พิธีการศุลกากรทางอิเล็กทรอนิกส์ สำหรับของที่ใช้สิทธิประโยชน์ทางภาษีอากรให้แก่ผู้ประกอบการภายในเขตประกอบการเสรีไปแล้วนั้น ได้แก่                            หลักสูตรการผ่านพิธีการศุลกากรส่งออกอิเล็กทรอนิกส์         ► เนื้อหาทั้ง 2 หลักสูตรสามารถไปดูเพิ่มเติมจาก ประกาศกรมศุลกากร ที่ 119/2561      </vt:lpstr>
      <vt:lpstr>PowerPoint Presentation</vt:lpstr>
      <vt:lpstr>เขตประกอบการเสรี   นิคมอุตสาหกรรมภาคใต้ (ฉลุง) จังหวัดสงขลา </vt:lpstr>
      <vt:lpstr>PowerPoint Presentation</vt:lpstr>
      <vt:lpstr>พระราชบัญญัติการนิคมแห่งประเทศไทย พ.ศ. 2522 (ใช้บังคับ วันที่ 25 มีนาคม 2522)</vt:lpstr>
      <vt:lpstr>PowerPoint Presentation</vt:lpstr>
      <vt:lpstr>PowerPoint Presentation</vt:lpstr>
      <vt:lpstr>รายชื่อผู้ประกอบการในนิคมอุตสาหกรรมภาคใต้ จังหวัดสงขลา   ปี พ.ศ.2565 (อ้างอิงจาก กนอ.)</vt:lpstr>
      <vt:lpstr>สิทธิประโยชน์ตามกฎหมายศุลกากร</vt:lpstr>
      <vt:lpstr>สิทธิประโยชน์ด้านเขตประกอบการเสรี - พระราชบัญญัติการนิคมอุตสาหกรรมแห่งประเทศไทย พ.ศ. 2522 ซึ่งแก้ไขเพิ่มเติมพระราชบัญญัติการนิคมอุตสาหกรรมแห่งประเทศไทย (ฉบับที่ 5)        พ.ศ. 2562 ได้ให้สิทธิประโยชน์ ทางด้านภาษีอากรแก่ผู้ประกอบการในเขตประกอบการเสรีในนิคมอุตสาหกรรมของการนิคมอุตสาหกรรม แห่งประเทศไทย กรมศุลกากรซึ่งมีหน้าที่ในการควบคุมดูแลและรับผิดชอบในเรื่องภาษีอากรของรัฐ และ เพื่อการส่งเสริมการส่งออกแก่ผู้ประกอบการในเขตประกอบการเสรี  - ประมวลระเบียบปฏิบัติศุลกากร พ.ศ.2560 หมวด 6 (6 04 01 01 – 6 04 05 03)  - ประกาศกรมศุลกากร ที่ 115/2561 และ 118 – 119/2561  - ประกาศกรมศุลกากรที่เกี่ยวข้องในการปฏิบัติพิธีการทางอิเล็กทรอนิกส์ </vt:lpstr>
      <vt:lpstr>     ►119/2561 คู่มือการผ่านพิธีการศุลกากรทางอิเล็กทรอนิกส์ว่าด้วยกระบวนการทางศุลกากรสำหรับการใช้สิทธิประโยชน์ทางภาษีอากร (e-Tax Incentives)     ►131/2561 การปฏิบัติพิธีการศุลกากรทางอิเล็กทรอนิกส์สำหรับการเชื่อมโยงข้อมูลตามกฎหมายอื่นที่เกี่ยวข้องกับการศุลกากร     ►133/2561 คู่มือการปฏิบัติพิธีการศุลกากรทางอิเล็กทรอนิกส์ว่าด้วยกระบวนการทางศุลกากรสำหรับการนำเข้า (e-Import)     ►132/2561 คู่มือการปฏิบัติพิธีการศุลกากรทางอิเล็กทรอนิกส์ว่าด้วยกระบวนการทางศุลกากรสำหรับการส่งออก (e-Export)     ►134/2561 การปฏิบัติพิธีการทางการปฏิบัติพิธีการศุลกากรทางอิเล็กทรอนิกส์  </vt:lpstr>
      <vt:lpstr>สิทธิประโยชน์ด้านภาษีอากรสำหรับการลงทุนใน I-EA-T</vt:lpstr>
      <vt:lpstr>PowerPoint Presentation</vt:lpstr>
      <vt:lpstr>PowerPoint Presentation</vt:lpstr>
      <vt:lpstr>พระราชบัญญัติการนิคมอุตสาหกรรมแห่งประเทศไทย พ.ศ.2522  การประกอบกิจการ ประโยชน์ และข้อห้าม</vt:lpstr>
      <vt:lpstr>พระราชบัญญัติการนิคมอุตสาหกรรมแห่งประเทศไทย พ.ศ.2522  การประกอบกิจการ ประโยชน์ และข้อห้าม (ต่อ)</vt:lpstr>
      <vt:lpstr>พระราชบัญญัติการนิคมอุตสาหกรรมแห่งประเทศไทย พ.ศ.2522  การประกอบกิจการ ประโยชน์ และข้อห้าม (ต่อ)</vt:lpstr>
      <vt:lpstr>พระราชบัญญัติการนิคมอุตสาหกรรมแห่งประเทศไทย พ.ศ.2522  การประกอบกิจการ ประโยชน์ และข้อห้าม (ต่อ)</vt:lpstr>
      <vt:lpstr>พระราชบัญญัติการนิคมอุตสาหกรรมแห่งประเทศไทย พ.ศ.2522  การประกอบกิจการ ประโยชน์ และข้อห้าม (ต่อ)</vt:lpstr>
      <vt:lpstr>พระราชบัญญัติการนิคมอุตสาหกรรมแห่งประเทศไทย พ.ศ.2522  การประกอบกิจการ ประโยชน์ และข้อห้าม (ต่อ)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vt:lpstr>
      <vt:lpstr>ประกาศกรมศุลกากร ที่ 118/2561 เรื่อง หลักเกณฑ์และพิธีการสำหรับเขตประกอบการเสรีตามกฎหมายว่าด้วยการนิคมอุตสาหกรรมแห่งประเทศไทยใช้บังคับ 8 พ.ค.61 (ต่อ)</vt:lpstr>
      <vt:lpstr>ประกาศกรมศุลกากร ที่ 115/2561 เรื่อง หลักเกณฑ์ วิธีการ และเงื่อนไข  การปฏิบัติพิธีการศุลกากรนำของเข้าไปในหรือปล่อยของออก การเก็บของ   การขนถ่ายของ  การตรวจตราและการควบคุมในเขตปลอดอากร    (ใช้บังคับวันที่ 8 พ.ค.61)</vt:lpstr>
      <vt:lpstr>ประกาศกรมศุลกากร ที่ 115/2561 เรื่อง หลักเกณฑ์ วิธีการ และเงื่อนไข การปฏิบัติพิธีการศุลกากรนำของเข้าไปในหรือปล่อยของออก การเก็บของ  การขนถ่ายของ  การตรวจตราและการควบคุมในเขตปลอดอากร              (ใช้บังคับวันที่ 8 พ.ค.61) (ต่อ)</vt:lpstr>
      <vt:lpstr>เกณฑ์การเปรียบเทียบงดการฟ้องร้อง ตามพระราชบัญญัติศุลกากร พ.ศ. 2560</vt:lpstr>
      <vt:lpstr>เกณฑ์การเปรียบเทียบงดการฟ้องร้อง ตามพระราชบัญญัติศุลกากร พ.ศ. 2560 (ต่อ)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Malinee Treesinthusombat</dc:creator>
  <cp:lastModifiedBy>Kannaporn Thongjued</cp:lastModifiedBy>
  <cp:revision>299</cp:revision>
  <cp:lastPrinted>2022-03-21T08:53:01Z</cp:lastPrinted>
  <dcterms:created xsi:type="dcterms:W3CDTF">2022-03-15T06:29:04Z</dcterms:created>
  <dcterms:modified xsi:type="dcterms:W3CDTF">2022-03-28T08:09:48Z</dcterms:modified>
</cp:coreProperties>
</file>